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437" r:id="rId2"/>
    <p:sldId id="553" r:id="rId3"/>
    <p:sldId id="555" r:id="rId4"/>
    <p:sldId id="556" r:id="rId5"/>
    <p:sldId id="535" r:id="rId6"/>
    <p:sldId id="616" r:id="rId7"/>
    <p:sldId id="601" r:id="rId8"/>
    <p:sldId id="593" r:id="rId9"/>
    <p:sldId id="596" r:id="rId10"/>
    <p:sldId id="613" r:id="rId11"/>
    <p:sldId id="425" r:id="rId12"/>
    <p:sldId id="615" r:id="rId13"/>
    <p:sldId id="560" r:id="rId14"/>
    <p:sldId id="561" r:id="rId15"/>
    <p:sldId id="263" r:id="rId16"/>
    <p:sldId id="563" r:id="rId17"/>
    <p:sldId id="621" r:id="rId18"/>
    <p:sldId id="622" r:id="rId19"/>
    <p:sldId id="565" r:id="rId20"/>
    <p:sldId id="566" r:id="rId21"/>
    <p:sldId id="570" r:id="rId22"/>
    <p:sldId id="571" r:id="rId23"/>
    <p:sldId id="564" r:id="rId24"/>
    <p:sldId id="569" r:id="rId25"/>
    <p:sldId id="568" r:id="rId26"/>
    <p:sldId id="573" r:id="rId27"/>
    <p:sldId id="572" r:id="rId28"/>
    <p:sldId id="574" r:id="rId29"/>
    <p:sldId id="576" r:id="rId30"/>
    <p:sldId id="575" r:id="rId31"/>
    <p:sldId id="623" r:id="rId32"/>
    <p:sldId id="577" r:id="rId33"/>
    <p:sldId id="617" r:id="rId34"/>
    <p:sldId id="562" r:id="rId35"/>
    <p:sldId id="618" r:id="rId36"/>
    <p:sldId id="266" r:id="rId37"/>
    <p:sldId id="619" r:id="rId38"/>
    <p:sldId id="257" r:id="rId39"/>
    <p:sldId id="256" r:id="rId40"/>
    <p:sldId id="258" r:id="rId41"/>
    <p:sldId id="259" r:id="rId42"/>
    <p:sldId id="620" r:id="rId43"/>
    <p:sldId id="400" r:id="rId44"/>
    <p:sldId id="262" r:id="rId45"/>
  </p:sldIdLst>
  <p:sldSz cx="12192000" cy="6858000"/>
  <p:notesSz cx="7010400" cy="92964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C00000"/>
    <a:srgbClr val="FFC000"/>
    <a:srgbClr val="92D050"/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10" d="100"/>
          <a:sy n="110" d="100"/>
        </p:scale>
        <p:origin x="576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5690BB4-931A-43C0-A95E-23B1B1970AC6}" type="datetimeFigureOut">
              <a:rPr lang="es-MX" smtClean="0"/>
              <a:t>15/04/2021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A7200BC-AC91-494D-BCA7-36CE6A9536F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79078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9807C9-133A-40E4-8E56-B2EE1400BBD4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1818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1E7CEC-2192-46A8-88BE-47697DAA5C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71478BA-6A1C-41A9-83C2-75C4BDA0C2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DAB1E6F-D26C-4B3B-AFDC-F1C6013DB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1B668-DB05-4AE3-9BA9-D69AF3ACAF93}" type="datetimeFigureOut">
              <a:rPr lang="es-MX" smtClean="0"/>
              <a:t>15/04/2021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03EB711-0E14-42F6-B705-412C81BBE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4AC6F7-076E-416B-8A84-309CAA625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0999C-9BC1-42CA-AE80-A5385B93D93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08522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F58D11-910C-4939-B4B7-F9621B6A4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1DAD4DA-9C0D-43E1-BB37-67EEA6DCFC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5A6118A-E1A1-47A0-8A49-CF8F83F73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1B668-DB05-4AE3-9BA9-D69AF3ACAF93}" type="datetimeFigureOut">
              <a:rPr lang="es-MX" smtClean="0"/>
              <a:t>15/04/2021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063DA5F-61B1-418A-B925-30D40EE6F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40848B-DE74-40EB-946E-7D1D097A8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0999C-9BC1-42CA-AE80-A5385B93D93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16751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4F2224F-99C3-4724-AFDD-7B889B294E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5A00AB-B00F-4745-A55B-D79B7740F3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114A259-D633-4959-9950-FB969E7EC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1B668-DB05-4AE3-9BA9-D69AF3ACAF93}" type="datetimeFigureOut">
              <a:rPr lang="es-MX" smtClean="0"/>
              <a:t>15/04/2021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D36D5DE-262F-45AD-B2DB-877E83104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558C9AD-7793-4B03-97C0-EE661C098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0999C-9BC1-42CA-AE80-A5385B93D93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22030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7AFFA3-BEAE-48C4-8488-1EDA83AB0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8BFC78-B62F-4E47-96FC-CFF3376E3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0401CB-866C-4506-8253-AE965FC4E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1B668-DB05-4AE3-9BA9-D69AF3ACAF93}" type="datetimeFigureOut">
              <a:rPr lang="es-MX" smtClean="0"/>
              <a:t>15/04/2021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8B3366-0649-499B-AAEB-D12C16788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47EDE8-0A0C-4CC6-9B93-B085E284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0999C-9BC1-42CA-AE80-A5385B93D93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70278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675DD5-702F-45ED-AF70-69F1FB7B3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7724EB8-05C2-4A84-96B1-92A2A9347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F1D10C-F017-43CE-849C-3658267C9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1B668-DB05-4AE3-9BA9-D69AF3ACAF93}" type="datetimeFigureOut">
              <a:rPr lang="es-MX" smtClean="0"/>
              <a:t>15/04/2021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B685CAA-C6F4-4245-A06B-F59DE12A2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D673981-D9D3-4045-A102-3689A1FA5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0999C-9BC1-42CA-AE80-A5385B93D93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94322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95090B-2905-4D5F-A066-847F5C27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A3E3C8-877D-443E-B773-1205D8E9BA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DDF9A11-D9DB-4DC7-AE14-DB60526DFB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FC39D68-41CF-4C27-A80E-299788195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1B668-DB05-4AE3-9BA9-D69AF3ACAF93}" type="datetimeFigureOut">
              <a:rPr lang="es-MX" smtClean="0"/>
              <a:t>15/04/2021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FF15BE-BD9F-4B73-AD5C-3E1166390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3FAD770-CA7A-4321-9302-5ECE7488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0999C-9BC1-42CA-AE80-A5385B93D93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36714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88DF6A-646D-4F09-928C-97E10152D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56EE5B4-2079-4C32-B49A-0D8E4D56CC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78C49E6-E53B-425C-8FC9-1E8A68502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9B1C4AF-6CF6-4587-A7B4-03E253FB1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A9B5B35-92BE-455E-815A-EF0EE27E77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2FDD3C4-7638-4ADC-A18E-56B697F13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1B668-DB05-4AE3-9BA9-D69AF3ACAF93}" type="datetimeFigureOut">
              <a:rPr lang="es-MX" smtClean="0"/>
              <a:t>15/04/2021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9D20823-4426-4E9F-B1FB-AA5A230A2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212C7D0-1543-439B-91FF-F55519ED8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0999C-9BC1-42CA-AE80-A5385B93D93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69503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2D2F63-BD83-4D77-8DF9-D37D88D03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9539E8D-11B5-4F28-AC4C-7674DD49A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1B668-DB05-4AE3-9BA9-D69AF3ACAF93}" type="datetimeFigureOut">
              <a:rPr lang="es-MX" smtClean="0"/>
              <a:t>15/04/2021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6819165-5FA9-4AD7-A662-585555830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32434CA-6823-467C-9A60-E6B0446D5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0999C-9BC1-42CA-AE80-A5385B93D93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73091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37CAE04-3465-4D7A-A32A-2E29F7DDC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1B668-DB05-4AE3-9BA9-D69AF3ACAF93}" type="datetimeFigureOut">
              <a:rPr lang="es-MX" smtClean="0"/>
              <a:t>15/04/2021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24CC608-BF19-4B9C-8B65-C3D2BD835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36F9246-C825-4E4B-BADD-D2AC3C367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0999C-9BC1-42CA-AE80-A5385B93D93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75309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E88930-8785-44C6-8D66-532E31E6D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3B4A6F-66E7-4A73-8357-655CF7EC4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839F96F-A63F-44F9-8DB1-226DA2E8D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5491E53-2A03-43B5-843B-895839FAF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1B668-DB05-4AE3-9BA9-D69AF3ACAF93}" type="datetimeFigureOut">
              <a:rPr lang="es-MX" smtClean="0"/>
              <a:t>15/04/2021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5C04B7D-EBF5-4515-AF71-76CF5A601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6F68BDB-0A3F-421D-9492-34C7A6299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0999C-9BC1-42CA-AE80-A5385B93D93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74355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9836B0-EF70-448A-8891-EFBDE5E9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B408428-4170-415B-8121-38F9C5F59E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C23B650-BE07-4D69-9E2B-94E248FD6B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259EF28-2E9F-452A-8C96-C7A9478FF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1B668-DB05-4AE3-9BA9-D69AF3ACAF93}" type="datetimeFigureOut">
              <a:rPr lang="es-MX" smtClean="0"/>
              <a:t>15/04/2021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A434057-EFA8-4066-A629-73F504014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80BA9FB-6640-4213-9280-3E84C1648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0999C-9BC1-42CA-AE80-A5385B93D93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44363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AA9783E-8BDA-40DC-AD18-715972F41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67A88C-1829-40A1-AAC5-450AF33F8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214C5D-F29B-4159-9EBB-2D67828795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1B668-DB05-4AE3-9BA9-D69AF3ACAF93}" type="datetimeFigureOut">
              <a:rPr lang="es-MX" smtClean="0"/>
              <a:t>15/04/2021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793B89-5E69-4837-BC8F-2914D7C3C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26D39B7-38DA-4407-A5EE-ECF3116A4E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0999C-9BC1-42CA-AE80-A5385B93D93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87817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iblat.unam.mx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vistas.ucr.ac.cr/index.php/eciencias/tasauto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biblat.unam.mx/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about:blank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hyperlink" Target="https://twitter.com/scielomexico" TargetMode="External"/><Relationship Id="rId7" Type="http://schemas.openxmlformats.org/officeDocument/2006/relationships/image" Target="../media/image8.png"/><Relationship Id="rId12" Type="http://schemas.openxmlformats.org/officeDocument/2006/relationships/image" Target="../media/image77.png"/><Relationship Id="rId2" Type="http://schemas.openxmlformats.org/officeDocument/2006/relationships/hyperlink" Target="mailto:scielo@dgb.unam.mx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tiff"/><Relationship Id="rId11" Type="http://schemas.openxmlformats.org/officeDocument/2006/relationships/image" Target="../media/image76.jpg"/><Relationship Id="rId5" Type="http://schemas.openxmlformats.org/officeDocument/2006/relationships/image" Target="../media/image71.jpeg"/><Relationship Id="rId10" Type="http://schemas.openxmlformats.org/officeDocument/2006/relationships/image" Target="../media/image75.jpeg"/><Relationship Id="rId4" Type="http://schemas.openxmlformats.org/officeDocument/2006/relationships/hyperlink" Target="https://www.facebook.com/ScieloMexicoOficial" TargetMode="External"/><Relationship Id="rId9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jpe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11" Type="http://schemas.openxmlformats.org/officeDocument/2006/relationships/image" Target="../media/image18.png"/><Relationship Id="rId5" Type="http://schemas.openxmlformats.org/officeDocument/2006/relationships/image" Target="../media/image1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298" t="11053" r="75241" b="77271"/>
          <a:stretch/>
        </p:blipFill>
        <p:spPr>
          <a:xfrm>
            <a:off x="2589852" y="706000"/>
            <a:ext cx="6579566" cy="21121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08B0C25-DD0A-43C7-A742-17DF844C0395}"/>
              </a:ext>
            </a:extLst>
          </p:cNvPr>
          <p:cNvSpPr txBox="1"/>
          <p:nvPr/>
        </p:nvSpPr>
        <p:spPr>
          <a:xfrm>
            <a:off x="153987" y="5978575"/>
            <a:ext cx="3327991" cy="461665"/>
          </a:xfrm>
          <a:prstGeom prst="rect">
            <a:avLst/>
          </a:prstGeom>
          <a:solidFill>
            <a:schemeClr val="bg2"/>
          </a:solidFill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s-MX" sz="2400" b="1" dirty="0">
                <a:hlinkClick r:id="rId3"/>
              </a:rPr>
              <a:t>https://biblat.unam.mx</a:t>
            </a:r>
            <a:r>
              <a:rPr lang="es-MX" sz="2400" b="1" dirty="0"/>
              <a:t> 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98AB885-247E-4B68-AEB8-C1D61EB0D82B}"/>
              </a:ext>
            </a:extLst>
          </p:cNvPr>
          <p:cNvSpPr txBox="1"/>
          <p:nvPr/>
        </p:nvSpPr>
        <p:spPr>
          <a:xfrm>
            <a:off x="2486246" y="2974362"/>
            <a:ext cx="721950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ventana de la ciencia latinoamericana y caribeña</a:t>
            </a:r>
            <a:endParaRPr lang="es-MX" sz="44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7580021-96A9-42F8-B295-C33CA5C463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8" y="5050971"/>
            <a:ext cx="1296766" cy="86144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25DD0856-D305-49CF-B04D-A8600AC31745}"/>
              </a:ext>
            </a:extLst>
          </p:cNvPr>
          <p:cNvSpPr txBox="1"/>
          <p:nvPr/>
        </p:nvSpPr>
        <p:spPr>
          <a:xfrm>
            <a:off x="215410" y="6440240"/>
            <a:ext cx="1492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16 abril 2021</a:t>
            </a:r>
          </a:p>
        </p:txBody>
      </p:sp>
    </p:spTree>
    <p:extLst>
      <p:ext uri="{BB962C8B-B14F-4D97-AF65-F5344CB8AC3E}">
        <p14:creationId xmlns:p14="http://schemas.microsoft.com/office/powerpoint/2010/main" val="47246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233DC8C-7197-497D-92EC-17A0C458F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14959" r="15217" b="11281"/>
          <a:stretch>
            <a:fillRect/>
          </a:stretch>
        </p:blipFill>
        <p:spPr bwMode="auto">
          <a:xfrm>
            <a:off x="1413772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88114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6354" r="16979"/>
          <a:stretch/>
        </p:blipFill>
        <p:spPr>
          <a:xfrm>
            <a:off x="903103" y="85060"/>
            <a:ext cx="5192897" cy="656061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B8CFB40-5A25-4D97-8958-A425EB99F7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5" r="22484"/>
          <a:stretch/>
        </p:blipFill>
        <p:spPr>
          <a:xfrm>
            <a:off x="6290185" y="85060"/>
            <a:ext cx="5754029" cy="6687879"/>
          </a:xfrm>
          <a:prstGeom prst="rect">
            <a:avLst/>
          </a:prstGeom>
        </p:spPr>
      </p:pic>
      <p:sp>
        <p:nvSpPr>
          <p:cNvPr id="8" name="3 CuadroTexto">
            <a:extLst>
              <a:ext uri="{FF2B5EF4-FFF2-40B4-BE49-F238E27FC236}">
                <a16:creationId xmlns:a16="http://schemas.microsoft.com/office/drawing/2014/main" id="{951E5648-F31C-4FF6-A0C9-D1D5D57EF0C6}"/>
              </a:ext>
            </a:extLst>
          </p:cNvPr>
          <p:cNvSpPr txBox="1"/>
          <p:nvPr/>
        </p:nvSpPr>
        <p:spPr>
          <a:xfrm>
            <a:off x="147786" y="212322"/>
            <a:ext cx="2427556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solidFill>
                  <a:srgbClr val="FFC000"/>
                </a:solidFill>
              </a:rPr>
              <a:t>2014-2020</a:t>
            </a:r>
          </a:p>
        </p:txBody>
      </p:sp>
    </p:spTree>
    <p:extLst>
      <p:ext uri="{BB962C8B-B14F-4D97-AF65-F5344CB8AC3E}">
        <p14:creationId xmlns:p14="http://schemas.microsoft.com/office/powerpoint/2010/main" val="2003594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7B4BA0-29B6-409F-9864-94755355A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3055" y="666675"/>
            <a:ext cx="6572694" cy="579792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s-MX" sz="4200" b="1" dirty="0"/>
              <a:t>Programación</a:t>
            </a:r>
            <a:br>
              <a:rPr lang="es-MX" sz="4200" b="1" dirty="0"/>
            </a:br>
            <a:endParaRPr lang="es-MX" sz="4200" b="1" dirty="0"/>
          </a:p>
          <a:p>
            <a:pPr marL="0" indent="0">
              <a:buNone/>
            </a:pPr>
            <a:r>
              <a:rPr lang="es-MX" sz="4500" dirty="0"/>
              <a:t>Ing. </a:t>
            </a:r>
            <a:r>
              <a:rPr lang="es-MX" sz="4500" b="1" dirty="0">
                <a:solidFill>
                  <a:schemeClr val="accent2"/>
                </a:solidFill>
              </a:rPr>
              <a:t>Edgar Durán Muñoz</a:t>
            </a:r>
            <a:br>
              <a:rPr lang="es-MX" sz="4500" dirty="0"/>
            </a:br>
            <a:r>
              <a:rPr lang="es-MX" sz="4500" dirty="0"/>
              <a:t>L.I. Arturo Rendón Cruz</a:t>
            </a:r>
            <a:br>
              <a:rPr lang="es-MX" sz="4500" dirty="0"/>
            </a:br>
            <a:r>
              <a:rPr lang="es-MX" sz="4500" dirty="0"/>
              <a:t>Ing. Isela García Bravo</a:t>
            </a:r>
            <a:br>
              <a:rPr lang="es-MX" sz="4500" dirty="0"/>
            </a:br>
            <a:r>
              <a:rPr lang="es-MX" sz="4500" dirty="0"/>
              <a:t>Lic. Karla Quintero León</a:t>
            </a:r>
            <a:br>
              <a:rPr lang="es-MX" sz="4500" dirty="0"/>
            </a:br>
            <a:r>
              <a:rPr lang="es-MX" sz="4500" dirty="0"/>
              <a:t>L.I. Alfredo </a:t>
            </a:r>
            <a:r>
              <a:rPr lang="es-MX" sz="4500" dirty="0" err="1"/>
              <a:t>Batta</a:t>
            </a:r>
            <a:r>
              <a:rPr lang="es-MX" sz="4500" dirty="0"/>
              <a:t> Albertos</a:t>
            </a:r>
            <a:br>
              <a:rPr lang="es-MX" sz="4500" dirty="0"/>
            </a:br>
            <a:br>
              <a:rPr lang="es-MX" sz="4200" dirty="0"/>
            </a:br>
            <a:br>
              <a:rPr lang="es-MX" dirty="0"/>
            </a:br>
            <a:br>
              <a:rPr lang="es-MX" dirty="0"/>
            </a:br>
            <a:r>
              <a:rPr lang="es-MX" sz="4100" b="1" dirty="0"/>
              <a:t>Diseño gráfico</a:t>
            </a:r>
            <a:br>
              <a:rPr lang="es-MX" sz="4600" b="1" dirty="0"/>
            </a:br>
            <a:br>
              <a:rPr lang="es-MX" sz="4600" dirty="0"/>
            </a:br>
            <a:r>
              <a:rPr lang="es-MX" sz="4800" dirty="0"/>
              <a:t>Ing. </a:t>
            </a:r>
            <a:r>
              <a:rPr lang="es-MX" sz="4800" b="1" dirty="0">
                <a:solidFill>
                  <a:schemeClr val="accent2"/>
                </a:solidFill>
              </a:rPr>
              <a:t>Edgar Durán Muñoz </a:t>
            </a:r>
            <a:br>
              <a:rPr lang="es-MX" sz="4800" b="1" dirty="0">
                <a:solidFill>
                  <a:schemeClr val="accent2"/>
                </a:solidFill>
              </a:rPr>
            </a:br>
            <a:r>
              <a:rPr lang="es-MX" sz="4600" dirty="0"/>
              <a:t>D.G. </a:t>
            </a:r>
            <a:r>
              <a:rPr lang="es-MX" sz="4600" dirty="0" err="1"/>
              <a:t>Estephanía</a:t>
            </a:r>
            <a:r>
              <a:rPr lang="es-MX" sz="4600" dirty="0"/>
              <a:t> García López</a:t>
            </a:r>
            <a:br>
              <a:rPr lang="es-MX" sz="4600" dirty="0"/>
            </a:br>
            <a:r>
              <a:rPr lang="es-MX" sz="4600" dirty="0"/>
              <a:t>L.I. Arturo Rendón Cruz</a:t>
            </a:r>
            <a:br>
              <a:rPr lang="es-MX" sz="4600" dirty="0"/>
            </a:br>
            <a:r>
              <a:rPr lang="es-MX" sz="4600" dirty="0"/>
              <a:t>Mtra. Andrea Sánchez Islas</a:t>
            </a:r>
            <a:br>
              <a:rPr lang="es-MX" sz="4600" dirty="0"/>
            </a:br>
            <a:r>
              <a:rPr lang="es-MX" sz="4600" dirty="0"/>
              <a:t>D.G. Carolina Silva Bretón</a:t>
            </a:r>
            <a:br>
              <a:rPr lang="es-MX" sz="4600" dirty="0"/>
            </a:br>
            <a:r>
              <a:rPr lang="es-MX" sz="4600" dirty="0"/>
              <a:t>L.I. Alfredo </a:t>
            </a:r>
            <a:r>
              <a:rPr lang="es-MX" sz="4600" dirty="0" err="1"/>
              <a:t>Batta</a:t>
            </a:r>
            <a:r>
              <a:rPr lang="es-MX" sz="4600" dirty="0"/>
              <a:t> Albertos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25769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674D950-C1A0-4041-B0AD-406C84F09B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05" b="3608"/>
          <a:stretch/>
        </p:blipFill>
        <p:spPr>
          <a:xfrm>
            <a:off x="0" y="453006"/>
            <a:ext cx="12192000" cy="6157519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027FB984-AAC8-419B-A4A3-CD0CF7EA318C}"/>
              </a:ext>
            </a:extLst>
          </p:cNvPr>
          <p:cNvSpPr/>
          <p:nvPr/>
        </p:nvSpPr>
        <p:spPr>
          <a:xfrm>
            <a:off x="1451295" y="2206305"/>
            <a:ext cx="2550254" cy="1996579"/>
          </a:xfrm>
          <a:prstGeom prst="rect">
            <a:avLst/>
          </a:prstGeom>
          <a:solidFill>
            <a:srgbClr val="FFE699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9E011BC1-9C2B-4C46-BC52-25A8E9F43C3A}"/>
              </a:ext>
            </a:extLst>
          </p:cNvPr>
          <p:cNvSpPr/>
          <p:nvPr/>
        </p:nvSpPr>
        <p:spPr>
          <a:xfrm>
            <a:off x="1451295" y="4202884"/>
            <a:ext cx="5226342" cy="1837189"/>
          </a:xfrm>
          <a:prstGeom prst="rect">
            <a:avLst/>
          </a:prstGeom>
          <a:solidFill>
            <a:srgbClr val="FFFF00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highlight>
                <a:srgbClr val="FF0000"/>
              </a:highlight>
            </a:endParaRP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0445AD38-3631-4886-8EAF-6E360BEDF3D6}"/>
              </a:ext>
            </a:extLst>
          </p:cNvPr>
          <p:cNvGrpSpPr/>
          <p:nvPr/>
        </p:nvGrpSpPr>
        <p:grpSpPr>
          <a:xfrm>
            <a:off x="3546481" y="2921813"/>
            <a:ext cx="1906363" cy="710619"/>
            <a:chOff x="3854183" y="1949378"/>
            <a:chExt cx="1906363" cy="710619"/>
          </a:xfrm>
        </p:grpSpPr>
        <p:sp>
          <p:nvSpPr>
            <p:cNvPr id="13" name="Flecha: pentágono 12">
              <a:extLst>
                <a:ext uri="{FF2B5EF4-FFF2-40B4-BE49-F238E27FC236}">
                  <a16:creationId xmlns:a16="http://schemas.microsoft.com/office/drawing/2014/main" id="{3A33DAB3-E627-4FA1-A7D5-0462A5309D24}"/>
                </a:ext>
              </a:extLst>
            </p:cNvPr>
            <p:cNvSpPr/>
            <p:nvPr/>
          </p:nvSpPr>
          <p:spPr>
            <a:xfrm flipH="1">
              <a:off x="3854183" y="1949378"/>
              <a:ext cx="1809184" cy="659663"/>
            </a:xfrm>
            <a:prstGeom prst="homePlat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165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5563A844-B093-4F82-9591-9D018EB8CADF}"/>
                </a:ext>
              </a:extLst>
            </p:cNvPr>
            <p:cNvSpPr txBox="1"/>
            <p:nvPr/>
          </p:nvSpPr>
          <p:spPr>
            <a:xfrm>
              <a:off x="4137792" y="1952111"/>
              <a:ext cx="16227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000" b="1" i="1" dirty="0"/>
                <a:t> </a:t>
              </a:r>
              <a:r>
                <a:rPr lang="es-MX" sz="2000" b="1" dirty="0"/>
                <a:t>    autor</a:t>
              </a:r>
            </a:p>
            <a:p>
              <a:r>
                <a:rPr lang="es-MX" sz="2000" b="1" dirty="0"/>
                <a:t>   coautores</a:t>
              </a:r>
              <a:endParaRPr lang="es-MX" sz="2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533F7CFB-7636-4435-A43D-39F4D5F1D0B8}"/>
              </a:ext>
            </a:extLst>
          </p:cNvPr>
          <p:cNvGrpSpPr/>
          <p:nvPr/>
        </p:nvGrpSpPr>
        <p:grpSpPr>
          <a:xfrm>
            <a:off x="6528728" y="4103526"/>
            <a:ext cx="2094824" cy="716873"/>
            <a:chOff x="4935613" y="2335018"/>
            <a:chExt cx="2094824" cy="716873"/>
          </a:xfrm>
        </p:grpSpPr>
        <p:sp>
          <p:nvSpPr>
            <p:cNvPr id="16" name="Flecha: pentágono 15">
              <a:extLst>
                <a:ext uri="{FF2B5EF4-FFF2-40B4-BE49-F238E27FC236}">
                  <a16:creationId xmlns:a16="http://schemas.microsoft.com/office/drawing/2014/main" id="{9780FC5B-7807-4EB3-9AA8-017A5C1DCF2A}"/>
                </a:ext>
              </a:extLst>
            </p:cNvPr>
            <p:cNvSpPr/>
            <p:nvPr/>
          </p:nvSpPr>
          <p:spPr>
            <a:xfrm flipH="1">
              <a:off x="4935613" y="2335018"/>
              <a:ext cx="1809184" cy="659663"/>
            </a:xfrm>
            <a:prstGeom prst="homePlat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165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C03599B9-7420-4EF3-8D5F-A48206F3B092}"/>
                </a:ext>
              </a:extLst>
            </p:cNvPr>
            <p:cNvSpPr txBox="1"/>
            <p:nvPr/>
          </p:nvSpPr>
          <p:spPr>
            <a:xfrm>
              <a:off x="5051250" y="2344005"/>
              <a:ext cx="19791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000" b="1" dirty="0"/>
                <a:t>       afiliación</a:t>
              </a:r>
              <a:br>
                <a:rPr lang="es-MX" sz="2000" b="1" dirty="0"/>
              </a:br>
              <a:r>
                <a:rPr lang="es-MX" sz="2000" b="1" dirty="0"/>
                <a:t>    institucional</a:t>
              </a:r>
              <a:endParaRPr lang="es-MX" sz="2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68BEC7EE-E505-4EBD-AC5B-5F0087869482}"/>
              </a:ext>
            </a:extLst>
          </p:cNvPr>
          <p:cNvGrpSpPr/>
          <p:nvPr/>
        </p:nvGrpSpPr>
        <p:grpSpPr>
          <a:xfrm>
            <a:off x="8253154" y="4119824"/>
            <a:ext cx="2011802" cy="1015663"/>
            <a:chOff x="8220997" y="2402145"/>
            <a:chExt cx="2011802" cy="1015663"/>
          </a:xfrm>
        </p:grpSpPr>
        <p:sp>
          <p:nvSpPr>
            <p:cNvPr id="19" name="Flecha: pentágono 18">
              <a:extLst>
                <a:ext uri="{FF2B5EF4-FFF2-40B4-BE49-F238E27FC236}">
                  <a16:creationId xmlns:a16="http://schemas.microsoft.com/office/drawing/2014/main" id="{C88C3C5B-26FF-4BEA-93BF-1858EA4169F6}"/>
                </a:ext>
              </a:extLst>
            </p:cNvPr>
            <p:cNvSpPr/>
            <p:nvPr/>
          </p:nvSpPr>
          <p:spPr>
            <a:xfrm flipH="1">
              <a:off x="8220997" y="2434201"/>
              <a:ext cx="1809184" cy="659663"/>
            </a:xfrm>
            <a:prstGeom prst="homePlat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165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930F8147-C29B-42B5-AF30-B2BE9B2805DB}"/>
                </a:ext>
              </a:extLst>
            </p:cNvPr>
            <p:cNvSpPr txBox="1"/>
            <p:nvPr/>
          </p:nvSpPr>
          <p:spPr>
            <a:xfrm>
              <a:off x="8253612" y="2402145"/>
              <a:ext cx="19791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000" b="1" dirty="0"/>
                <a:t>    colaboración</a:t>
              </a:r>
              <a:br>
                <a:rPr lang="es-MX" sz="2000" b="1" dirty="0"/>
              </a:br>
              <a:r>
                <a:rPr lang="es-MX" sz="2000" b="1" dirty="0"/>
                <a:t>    instituciones</a:t>
              </a:r>
            </a:p>
            <a:p>
              <a:endParaRPr lang="es-MX" sz="2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99767E51-4997-46BA-AA4B-CF92229B7FB7}"/>
              </a:ext>
            </a:extLst>
          </p:cNvPr>
          <p:cNvGrpSpPr/>
          <p:nvPr/>
        </p:nvGrpSpPr>
        <p:grpSpPr>
          <a:xfrm>
            <a:off x="6615520" y="5294628"/>
            <a:ext cx="2000183" cy="727247"/>
            <a:chOff x="6594476" y="2321297"/>
            <a:chExt cx="2000183" cy="727247"/>
          </a:xfrm>
        </p:grpSpPr>
        <p:sp>
          <p:nvSpPr>
            <p:cNvPr id="22" name="Flecha: pentágono 21">
              <a:extLst>
                <a:ext uri="{FF2B5EF4-FFF2-40B4-BE49-F238E27FC236}">
                  <a16:creationId xmlns:a16="http://schemas.microsoft.com/office/drawing/2014/main" id="{89CC2207-A446-4ACB-99C1-E7BB6C1E8BD4}"/>
                </a:ext>
              </a:extLst>
            </p:cNvPr>
            <p:cNvSpPr/>
            <p:nvPr/>
          </p:nvSpPr>
          <p:spPr>
            <a:xfrm flipH="1">
              <a:off x="6594476" y="2321297"/>
              <a:ext cx="1809184" cy="659663"/>
            </a:xfrm>
            <a:prstGeom prst="homePlat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165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389F66ED-52F0-4BE5-A8DC-6C3693CD82F0}"/>
                </a:ext>
              </a:extLst>
            </p:cNvPr>
            <p:cNvSpPr txBox="1"/>
            <p:nvPr/>
          </p:nvSpPr>
          <p:spPr>
            <a:xfrm>
              <a:off x="6615472" y="2340658"/>
              <a:ext cx="19791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000" b="1" dirty="0"/>
                <a:t>    país afiliación</a:t>
              </a:r>
              <a:br>
                <a:rPr lang="es-MX" sz="2000" b="1" dirty="0"/>
              </a:br>
              <a:r>
                <a:rPr lang="es-MX" sz="2000" b="1" dirty="0"/>
                <a:t>    institucional</a:t>
              </a:r>
              <a:endParaRPr lang="es-MX" sz="2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95F44BD8-E3E6-441B-A593-4CE98ACADC28}"/>
              </a:ext>
            </a:extLst>
          </p:cNvPr>
          <p:cNvGrpSpPr/>
          <p:nvPr/>
        </p:nvGrpSpPr>
        <p:grpSpPr>
          <a:xfrm>
            <a:off x="8337912" y="5313989"/>
            <a:ext cx="2231576" cy="1019264"/>
            <a:chOff x="10563190" y="2536021"/>
            <a:chExt cx="2085395" cy="1019264"/>
          </a:xfrm>
        </p:grpSpPr>
        <p:sp>
          <p:nvSpPr>
            <p:cNvPr id="25" name="Flecha: pentágono 24">
              <a:extLst>
                <a:ext uri="{FF2B5EF4-FFF2-40B4-BE49-F238E27FC236}">
                  <a16:creationId xmlns:a16="http://schemas.microsoft.com/office/drawing/2014/main" id="{B4207655-86C4-4564-97E1-1607853C8027}"/>
                </a:ext>
              </a:extLst>
            </p:cNvPr>
            <p:cNvSpPr/>
            <p:nvPr/>
          </p:nvSpPr>
          <p:spPr>
            <a:xfrm flipH="1">
              <a:off x="10563190" y="2536021"/>
              <a:ext cx="1809184" cy="659663"/>
            </a:xfrm>
            <a:prstGeom prst="homePlat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165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C3562C23-ECCC-4555-BBE3-602DF621F68A}"/>
                </a:ext>
              </a:extLst>
            </p:cNvPr>
            <p:cNvSpPr txBox="1"/>
            <p:nvPr/>
          </p:nvSpPr>
          <p:spPr>
            <a:xfrm>
              <a:off x="10669398" y="2539622"/>
              <a:ext cx="19791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000" b="1" dirty="0"/>
                <a:t>    colaboración</a:t>
              </a:r>
              <a:br>
                <a:rPr lang="es-MX" sz="2000" b="1" dirty="0"/>
              </a:br>
              <a:r>
                <a:rPr lang="es-MX" sz="2000" b="1" dirty="0"/>
                <a:t>          países</a:t>
              </a:r>
            </a:p>
            <a:p>
              <a:endParaRPr lang="es-MX" sz="2000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1FFA906B-C0AB-4E72-9BE6-F5B2986A3E75}"/>
              </a:ext>
            </a:extLst>
          </p:cNvPr>
          <p:cNvCxnSpPr>
            <a:cxnSpLocks/>
          </p:cNvCxnSpPr>
          <p:nvPr/>
        </p:nvCxnSpPr>
        <p:spPr>
          <a:xfrm>
            <a:off x="1602297" y="4315195"/>
            <a:ext cx="26509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F0336527-16A2-4680-B39A-B3AA99291196}"/>
              </a:ext>
            </a:extLst>
          </p:cNvPr>
          <p:cNvCxnSpPr>
            <a:cxnSpLocks/>
          </p:cNvCxnSpPr>
          <p:nvPr/>
        </p:nvCxnSpPr>
        <p:spPr>
          <a:xfrm>
            <a:off x="1602297" y="4466456"/>
            <a:ext cx="12835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0B1DEC47-7AF2-47E8-A38C-E365705C6E7C}"/>
              </a:ext>
            </a:extLst>
          </p:cNvPr>
          <p:cNvCxnSpPr>
            <a:cxnSpLocks/>
          </p:cNvCxnSpPr>
          <p:nvPr/>
        </p:nvCxnSpPr>
        <p:spPr>
          <a:xfrm>
            <a:off x="1662418" y="4627655"/>
            <a:ext cx="12835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B2E629FA-3828-468C-B516-AC12420A44C8}"/>
              </a:ext>
            </a:extLst>
          </p:cNvPr>
          <p:cNvCxnSpPr>
            <a:cxnSpLocks/>
          </p:cNvCxnSpPr>
          <p:nvPr/>
        </p:nvCxnSpPr>
        <p:spPr>
          <a:xfrm>
            <a:off x="1602297" y="4763189"/>
            <a:ext cx="134363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28822A88-CB33-46D6-806B-C27815D32407}"/>
              </a:ext>
            </a:extLst>
          </p:cNvPr>
          <p:cNvCxnSpPr>
            <a:cxnSpLocks/>
          </p:cNvCxnSpPr>
          <p:nvPr/>
        </p:nvCxnSpPr>
        <p:spPr>
          <a:xfrm>
            <a:off x="1632357" y="4932367"/>
            <a:ext cx="21977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7E5DC0ED-F637-434B-82E7-AB2AAE6BC6BB}"/>
              </a:ext>
            </a:extLst>
          </p:cNvPr>
          <p:cNvCxnSpPr>
            <a:cxnSpLocks/>
          </p:cNvCxnSpPr>
          <p:nvPr/>
        </p:nvCxnSpPr>
        <p:spPr>
          <a:xfrm>
            <a:off x="1632357" y="5100963"/>
            <a:ext cx="28187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A0351324-1CEA-4806-8683-C890BB07590B}"/>
              </a:ext>
            </a:extLst>
          </p:cNvPr>
          <p:cNvCxnSpPr>
            <a:cxnSpLocks/>
          </p:cNvCxnSpPr>
          <p:nvPr/>
        </p:nvCxnSpPr>
        <p:spPr>
          <a:xfrm>
            <a:off x="1632357" y="5228196"/>
            <a:ext cx="147995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7B93BFD1-2D54-4966-A28F-149DE6532E9E}"/>
              </a:ext>
            </a:extLst>
          </p:cNvPr>
          <p:cNvCxnSpPr>
            <a:cxnSpLocks/>
          </p:cNvCxnSpPr>
          <p:nvPr/>
        </p:nvCxnSpPr>
        <p:spPr>
          <a:xfrm>
            <a:off x="1602297" y="5405763"/>
            <a:ext cx="30391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CFB82EA5-1BBE-4E5D-84E5-F040ECC75D64}"/>
              </a:ext>
            </a:extLst>
          </p:cNvPr>
          <p:cNvCxnSpPr>
            <a:cxnSpLocks/>
          </p:cNvCxnSpPr>
          <p:nvPr/>
        </p:nvCxnSpPr>
        <p:spPr>
          <a:xfrm>
            <a:off x="1602297" y="5539987"/>
            <a:ext cx="23405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FAB41767-9149-430D-A447-2DC674DC78C4}"/>
              </a:ext>
            </a:extLst>
          </p:cNvPr>
          <p:cNvCxnSpPr>
            <a:cxnSpLocks/>
          </p:cNvCxnSpPr>
          <p:nvPr/>
        </p:nvCxnSpPr>
        <p:spPr>
          <a:xfrm>
            <a:off x="1662418" y="5681684"/>
            <a:ext cx="16428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49">
            <a:extLst>
              <a:ext uri="{FF2B5EF4-FFF2-40B4-BE49-F238E27FC236}">
                <a16:creationId xmlns:a16="http://schemas.microsoft.com/office/drawing/2014/main" id="{4FF23571-B47B-48FF-A1A1-AFFAFF8D97EE}"/>
              </a:ext>
            </a:extLst>
          </p:cNvPr>
          <p:cNvCxnSpPr>
            <a:cxnSpLocks/>
          </p:cNvCxnSpPr>
          <p:nvPr/>
        </p:nvCxnSpPr>
        <p:spPr>
          <a:xfrm>
            <a:off x="1662418" y="5825421"/>
            <a:ext cx="137929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9F1B1166-051D-41FC-8F04-BEDA8DB94621}"/>
              </a:ext>
            </a:extLst>
          </p:cNvPr>
          <p:cNvCxnSpPr>
            <a:cxnSpLocks/>
          </p:cNvCxnSpPr>
          <p:nvPr/>
        </p:nvCxnSpPr>
        <p:spPr>
          <a:xfrm>
            <a:off x="1662418" y="6005788"/>
            <a:ext cx="122339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Elipse 54">
            <a:extLst>
              <a:ext uri="{FF2B5EF4-FFF2-40B4-BE49-F238E27FC236}">
                <a16:creationId xmlns:a16="http://schemas.microsoft.com/office/drawing/2014/main" id="{CC6DBC12-839F-4416-99BE-71A951D3590A}"/>
              </a:ext>
            </a:extLst>
          </p:cNvPr>
          <p:cNvSpPr/>
          <p:nvPr/>
        </p:nvSpPr>
        <p:spPr>
          <a:xfrm>
            <a:off x="5002962" y="4151881"/>
            <a:ext cx="352704" cy="252340"/>
          </a:xfrm>
          <a:prstGeom prst="ellipse">
            <a:avLst/>
          </a:prstGeom>
          <a:solidFill>
            <a:srgbClr val="FF00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F274D67C-9071-4E80-BB65-59E33BA80714}"/>
              </a:ext>
            </a:extLst>
          </p:cNvPr>
          <p:cNvSpPr/>
          <p:nvPr/>
        </p:nvSpPr>
        <p:spPr>
          <a:xfrm>
            <a:off x="3637308" y="4304738"/>
            <a:ext cx="352704" cy="252340"/>
          </a:xfrm>
          <a:prstGeom prst="ellipse">
            <a:avLst/>
          </a:prstGeom>
          <a:solidFill>
            <a:srgbClr val="FF00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D6A88C4E-0CA8-4DB6-A415-C9B6E1D85E74}"/>
              </a:ext>
            </a:extLst>
          </p:cNvPr>
          <p:cNvSpPr/>
          <p:nvPr/>
        </p:nvSpPr>
        <p:spPr>
          <a:xfrm>
            <a:off x="3645697" y="4459845"/>
            <a:ext cx="352704" cy="252340"/>
          </a:xfrm>
          <a:prstGeom prst="ellipse">
            <a:avLst/>
          </a:prstGeom>
          <a:solidFill>
            <a:srgbClr val="FF00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0262E8A0-7DB6-4B70-97A0-F18098169FAF}"/>
              </a:ext>
            </a:extLst>
          </p:cNvPr>
          <p:cNvSpPr/>
          <p:nvPr/>
        </p:nvSpPr>
        <p:spPr>
          <a:xfrm>
            <a:off x="4168747" y="4586015"/>
            <a:ext cx="352704" cy="252340"/>
          </a:xfrm>
          <a:prstGeom prst="ellipse">
            <a:avLst/>
          </a:prstGeom>
          <a:solidFill>
            <a:srgbClr val="FF00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A68B56E8-BF5E-4C79-AC0F-30881D71B8B8}"/>
              </a:ext>
            </a:extLst>
          </p:cNvPr>
          <p:cNvSpPr/>
          <p:nvPr/>
        </p:nvSpPr>
        <p:spPr>
          <a:xfrm>
            <a:off x="5042280" y="4763189"/>
            <a:ext cx="352704" cy="252340"/>
          </a:xfrm>
          <a:prstGeom prst="ellipse">
            <a:avLst/>
          </a:prstGeom>
          <a:solidFill>
            <a:srgbClr val="FF00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id="{392F9FA8-FDB2-401D-8CF5-1C44A663DA67}"/>
              </a:ext>
            </a:extLst>
          </p:cNvPr>
          <p:cNvSpPr/>
          <p:nvPr/>
        </p:nvSpPr>
        <p:spPr>
          <a:xfrm>
            <a:off x="5429121" y="4893219"/>
            <a:ext cx="352704" cy="252340"/>
          </a:xfrm>
          <a:prstGeom prst="ellipse">
            <a:avLst/>
          </a:prstGeom>
          <a:solidFill>
            <a:srgbClr val="FF00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id="{F069B65F-BE6C-48B8-9FA3-35C280302B2A}"/>
              </a:ext>
            </a:extLst>
          </p:cNvPr>
          <p:cNvSpPr/>
          <p:nvPr/>
        </p:nvSpPr>
        <p:spPr>
          <a:xfrm>
            <a:off x="3597640" y="5078904"/>
            <a:ext cx="352704" cy="252340"/>
          </a:xfrm>
          <a:prstGeom prst="ellipse">
            <a:avLst/>
          </a:prstGeom>
          <a:solidFill>
            <a:srgbClr val="FF00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93902B1A-0DEC-4A3E-A85D-2A7C3C3205A0}"/>
              </a:ext>
            </a:extLst>
          </p:cNvPr>
          <p:cNvSpPr/>
          <p:nvPr/>
        </p:nvSpPr>
        <p:spPr>
          <a:xfrm>
            <a:off x="6262816" y="5216486"/>
            <a:ext cx="352704" cy="252340"/>
          </a:xfrm>
          <a:prstGeom prst="ellipse">
            <a:avLst/>
          </a:prstGeom>
          <a:solidFill>
            <a:srgbClr val="FF00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3" name="Elipse 62">
            <a:extLst>
              <a:ext uri="{FF2B5EF4-FFF2-40B4-BE49-F238E27FC236}">
                <a16:creationId xmlns:a16="http://schemas.microsoft.com/office/drawing/2014/main" id="{88E70760-BFF9-40E0-BEC8-F9D275A7E491}"/>
              </a:ext>
            </a:extLst>
          </p:cNvPr>
          <p:cNvSpPr/>
          <p:nvPr/>
        </p:nvSpPr>
        <p:spPr>
          <a:xfrm>
            <a:off x="5014004" y="5401631"/>
            <a:ext cx="352704" cy="252340"/>
          </a:xfrm>
          <a:prstGeom prst="ellipse">
            <a:avLst/>
          </a:prstGeom>
          <a:solidFill>
            <a:srgbClr val="FF00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4" name="Elipse 63">
            <a:extLst>
              <a:ext uri="{FF2B5EF4-FFF2-40B4-BE49-F238E27FC236}">
                <a16:creationId xmlns:a16="http://schemas.microsoft.com/office/drawing/2014/main" id="{82ED79B6-4984-4623-BEEB-7241D7CB6751}"/>
              </a:ext>
            </a:extLst>
          </p:cNvPr>
          <p:cNvSpPr/>
          <p:nvPr/>
        </p:nvSpPr>
        <p:spPr>
          <a:xfrm>
            <a:off x="4294466" y="5548836"/>
            <a:ext cx="352704" cy="252340"/>
          </a:xfrm>
          <a:prstGeom prst="ellipse">
            <a:avLst/>
          </a:prstGeom>
          <a:solidFill>
            <a:srgbClr val="FF00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5" name="Elipse 64">
            <a:extLst>
              <a:ext uri="{FF2B5EF4-FFF2-40B4-BE49-F238E27FC236}">
                <a16:creationId xmlns:a16="http://schemas.microsoft.com/office/drawing/2014/main" id="{A268E817-D00F-4863-BFA1-C51BCD44C5C8}"/>
              </a:ext>
            </a:extLst>
          </p:cNvPr>
          <p:cNvSpPr/>
          <p:nvPr/>
        </p:nvSpPr>
        <p:spPr>
          <a:xfrm>
            <a:off x="3708584" y="5681684"/>
            <a:ext cx="352704" cy="252340"/>
          </a:xfrm>
          <a:prstGeom prst="ellipse">
            <a:avLst/>
          </a:prstGeom>
          <a:solidFill>
            <a:srgbClr val="FF00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98358819-2CC9-43C2-9AA1-58418F707B97}"/>
              </a:ext>
            </a:extLst>
          </p:cNvPr>
          <p:cNvSpPr/>
          <p:nvPr/>
        </p:nvSpPr>
        <p:spPr>
          <a:xfrm>
            <a:off x="4443700" y="5825421"/>
            <a:ext cx="352704" cy="252340"/>
          </a:xfrm>
          <a:prstGeom prst="ellipse">
            <a:avLst/>
          </a:prstGeom>
          <a:solidFill>
            <a:srgbClr val="FF00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grpSp>
        <p:nvGrpSpPr>
          <p:cNvPr id="73" name="Grupo 72">
            <a:extLst>
              <a:ext uri="{FF2B5EF4-FFF2-40B4-BE49-F238E27FC236}">
                <a16:creationId xmlns:a16="http://schemas.microsoft.com/office/drawing/2014/main" id="{5D4DCFBC-E1B7-41D6-97AF-D892A832C811}"/>
              </a:ext>
            </a:extLst>
          </p:cNvPr>
          <p:cNvGrpSpPr/>
          <p:nvPr/>
        </p:nvGrpSpPr>
        <p:grpSpPr>
          <a:xfrm>
            <a:off x="4613876" y="6048337"/>
            <a:ext cx="1738907" cy="467961"/>
            <a:chOff x="4630901" y="11478"/>
            <a:chExt cx="1738907" cy="467961"/>
          </a:xfrm>
        </p:grpSpPr>
        <p:sp>
          <p:nvSpPr>
            <p:cNvPr id="74" name="Flecha: pentágono 73">
              <a:extLst>
                <a:ext uri="{FF2B5EF4-FFF2-40B4-BE49-F238E27FC236}">
                  <a16:creationId xmlns:a16="http://schemas.microsoft.com/office/drawing/2014/main" id="{0DDAE0C0-6731-4EA9-BB93-1EDB725347FF}"/>
                </a:ext>
              </a:extLst>
            </p:cNvPr>
            <p:cNvSpPr/>
            <p:nvPr/>
          </p:nvSpPr>
          <p:spPr>
            <a:xfrm flipH="1">
              <a:off x="4630901" y="11478"/>
              <a:ext cx="1712602" cy="467961"/>
            </a:xfrm>
            <a:prstGeom prst="homePlat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165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75" name="CuadroTexto 74">
              <a:extLst>
                <a:ext uri="{FF2B5EF4-FFF2-40B4-BE49-F238E27FC236}">
                  <a16:creationId xmlns:a16="http://schemas.microsoft.com/office/drawing/2014/main" id="{070CF3E0-68EA-4227-A428-F9EE99EBBD1F}"/>
                </a:ext>
              </a:extLst>
            </p:cNvPr>
            <p:cNvSpPr txBox="1"/>
            <p:nvPr/>
          </p:nvSpPr>
          <p:spPr>
            <a:xfrm>
              <a:off x="4808665" y="16659"/>
              <a:ext cx="15611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000" b="1" dirty="0"/>
                <a:t>título revista</a:t>
              </a:r>
            </a:p>
          </p:txBody>
        </p:sp>
      </p:grpSp>
      <p:grpSp>
        <p:nvGrpSpPr>
          <p:cNvPr id="76" name="Grupo 75">
            <a:extLst>
              <a:ext uri="{FF2B5EF4-FFF2-40B4-BE49-F238E27FC236}">
                <a16:creationId xmlns:a16="http://schemas.microsoft.com/office/drawing/2014/main" id="{4B6BB59B-60D6-4BD4-BA55-874F970E877C}"/>
              </a:ext>
            </a:extLst>
          </p:cNvPr>
          <p:cNvGrpSpPr/>
          <p:nvPr/>
        </p:nvGrpSpPr>
        <p:grpSpPr>
          <a:xfrm>
            <a:off x="2805361" y="6363055"/>
            <a:ext cx="2016597" cy="467961"/>
            <a:chOff x="4627029" y="476738"/>
            <a:chExt cx="2016597" cy="467961"/>
          </a:xfrm>
        </p:grpSpPr>
        <p:sp>
          <p:nvSpPr>
            <p:cNvPr id="77" name="Flecha: pentágono 76">
              <a:extLst>
                <a:ext uri="{FF2B5EF4-FFF2-40B4-BE49-F238E27FC236}">
                  <a16:creationId xmlns:a16="http://schemas.microsoft.com/office/drawing/2014/main" id="{ABA89111-83C6-4C90-9E15-D288A6541C46}"/>
                </a:ext>
              </a:extLst>
            </p:cNvPr>
            <p:cNvSpPr/>
            <p:nvPr/>
          </p:nvSpPr>
          <p:spPr>
            <a:xfrm flipH="1">
              <a:off x="4627029" y="476738"/>
              <a:ext cx="1712602" cy="467961"/>
            </a:xfrm>
            <a:prstGeom prst="homePlat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165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78" name="CuadroTexto 77">
              <a:extLst>
                <a:ext uri="{FF2B5EF4-FFF2-40B4-BE49-F238E27FC236}">
                  <a16:creationId xmlns:a16="http://schemas.microsoft.com/office/drawing/2014/main" id="{BFE97D54-4F40-434D-9DC5-8402105BF458}"/>
                </a:ext>
              </a:extLst>
            </p:cNvPr>
            <p:cNvSpPr txBox="1"/>
            <p:nvPr/>
          </p:nvSpPr>
          <p:spPr>
            <a:xfrm>
              <a:off x="4890987" y="483038"/>
              <a:ext cx="17526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000" b="1" dirty="0"/>
                <a:t>disciplina</a:t>
              </a:r>
            </a:p>
          </p:txBody>
        </p:sp>
      </p:grpSp>
      <p:sp>
        <p:nvSpPr>
          <p:cNvPr id="79" name="Rectángulo 78">
            <a:extLst>
              <a:ext uri="{FF2B5EF4-FFF2-40B4-BE49-F238E27FC236}">
                <a16:creationId xmlns:a16="http://schemas.microsoft.com/office/drawing/2014/main" id="{B82893BD-625C-44F8-9559-FE7EFCD9B20E}"/>
              </a:ext>
            </a:extLst>
          </p:cNvPr>
          <p:cNvSpPr/>
          <p:nvPr/>
        </p:nvSpPr>
        <p:spPr>
          <a:xfrm>
            <a:off x="1451295" y="6181769"/>
            <a:ext cx="2257289" cy="170763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0" name="Rectángulo 79">
            <a:extLst>
              <a:ext uri="{FF2B5EF4-FFF2-40B4-BE49-F238E27FC236}">
                <a16:creationId xmlns:a16="http://schemas.microsoft.com/office/drawing/2014/main" id="{1AD4089E-E793-4D34-BF59-EA860FAECCE4}"/>
              </a:ext>
            </a:extLst>
          </p:cNvPr>
          <p:cNvSpPr/>
          <p:nvPr/>
        </p:nvSpPr>
        <p:spPr>
          <a:xfrm>
            <a:off x="1451296" y="6472347"/>
            <a:ext cx="551676" cy="170763"/>
          </a:xfrm>
          <a:prstGeom prst="rect">
            <a:avLst/>
          </a:prstGeom>
          <a:solidFill>
            <a:srgbClr val="92D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1" name="Imagen 80">
            <a:extLst>
              <a:ext uri="{FF2B5EF4-FFF2-40B4-BE49-F238E27FC236}">
                <a16:creationId xmlns:a16="http://schemas.microsoft.com/office/drawing/2014/main" id="{A6771ECC-E06D-4DE8-B75D-2D377CC0BA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30" t="78188" r="45241" b="11754"/>
          <a:stretch/>
        </p:blipFill>
        <p:spPr>
          <a:xfrm>
            <a:off x="8451565" y="1115470"/>
            <a:ext cx="3538940" cy="19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72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79" grpId="0" animBg="1"/>
      <p:bldP spid="8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083ACE8F-0303-435A-B136-F147EF2F18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73" r="1072" b="8826"/>
          <a:stretch/>
        </p:blipFill>
        <p:spPr>
          <a:xfrm>
            <a:off x="0" y="984068"/>
            <a:ext cx="12061371" cy="571282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DEF6E0A-55A4-4F16-AB12-CFB436BDCA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30" t="78188" r="45241" b="11754"/>
          <a:stretch/>
        </p:blipFill>
        <p:spPr>
          <a:xfrm>
            <a:off x="8653060" y="4758364"/>
            <a:ext cx="3538940" cy="1938528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2C843A09-3996-4ADB-A5E5-6151F36B36B0}"/>
              </a:ext>
            </a:extLst>
          </p:cNvPr>
          <p:cNvGrpSpPr/>
          <p:nvPr/>
        </p:nvGrpSpPr>
        <p:grpSpPr>
          <a:xfrm>
            <a:off x="4042441" y="3463834"/>
            <a:ext cx="2182480" cy="727381"/>
            <a:chOff x="1277448" y="3404326"/>
            <a:chExt cx="2182480" cy="727381"/>
          </a:xfrm>
        </p:grpSpPr>
        <p:sp>
          <p:nvSpPr>
            <p:cNvPr id="9" name="Flecha: pentágono 8">
              <a:extLst>
                <a:ext uri="{FF2B5EF4-FFF2-40B4-BE49-F238E27FC236}">
                  <a16:creationId xmlns:a16="http://schemas.microsoft.com/office/drawing/2014/main" id="{D755FE3D-0516-45A1-83C5-95BDFA30C1B4}"/>
                </a:ext>
              </a:extLst>
            </p:cNvPr>
            <p:cNvSpPr/>
            <p:nvPr/>
          </p:nvSpPr>
          <p:spPr>
            <a:xfrm flipH="1">
              <a:off x="1277448" y="3404326"/>
              <a:ext cx="1809184" cy="659663"/>
            </a:xfrm>
            <a:prstGeom prst="homePlat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165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C7077CAB-7D15-469B-96B0-A5A0C6743AD4}"/>
                </a:ext>
              </a:extLst>
            </p:cNvPr>
            <p:cNvSpPr txBox="1"/>
            <p:nvPr/>
          </p:nvSpPr>
          <p:spPr>
            <a:xfrm>
              <a:off x="1480741" y="3423821"/>
              <a:ext cx="19791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000" b="1" dirty="0"/>
                <a:t>Palabras clave</a:t>
              </a:r>
            </a:p>
            <a:p>
              <a:r>
                <a:rPr lang="es-MX" sz="2000" b="1" dirty="0"/>
                <a:t>       </a:t>
              </a:r>
              <a:r>
                <a:rPr lang="es-MX" sz="2000" b="1" dirty="0">
                  <a:solidFill>
                    <a:srgbClr val="FF0000"/>
                  </a:solidFill>
                </a:rPr>
                <a:t>tema</a:t>
              </a: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4664115A-CE8A-4BBA-82C6-F1F540E39680}"/>
              </a:ext>
            </a:extLst>
          </p:cNvPr>
          <p:cNvGrpSpPr/>
          <p:nvPr/>
        </p:nvGrpSpPr>
        <p:grpSpPr>
          <a:xfrm>
            <a:off x="4105947" y="5150068"/>
            <a:ext cx="1836598" cy="723864"/>
            <a:chOff x="1327912" y="5098676"/>
            <a:chExt cx="1836598" cy="723864"/>
          </a:xfrm>
        </p:grpSpPr>
        <p:sp>
          <p:nvSpPr>
            <p:cNvPr id="12" name="Flecha: pentágono 11">
              <a:extLst>
                <a:ext uri="{FF2B5EF4-FFF2-40B4-BE49-F238E27FC236}">
                  <a16:creationId xmlns:a16="http://schemas.microsoft.com/office/drawing/2014/main" id="{555936D1-3412-40C7-8158-F613A9F75837}"/>
                </a:ext>
              </a:extLst>
            </p:cNvPr>
            <p:cNvSpPr/>
            <p:nvPr/>
          </p:nvSpPr>
          <p:spPr>
            <a:xfrm flipH="1">
              <a:off x="1327912" y="5098676"/>
              <a:ext cx="1809184" cy="659663"/>
            </a:xfrm>
            <a:prstGeom prst="homePlat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165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0B267F31-F232-49C1-902E-ADC98F099CEE}"/>
                </a:ext>
              </a:extLst>
            </p:cNvPr>
            <p:cNvSpPr txBox="1"/>
            <p:nvPr/>
          </p:nvSpPr>
          <p:spPr>
            <a:xfrm>
              <a:off x="1541756" y="5114654"/>
              <a:ext cx="16227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000" b="1" dirty="0"/>
                <a:t>   </a:t>
              </a:r>
              <a:r>
                <a:rPr lang="es-MX" sz="2000" b="1" dirty="0" err="1"/>
                <a:t>Keywords</a:t>
              </a:r>
              <a:endParaRPr lang="es-MX" sz="2000" b="1" dirty="0"/>
            </a:p>
            <a:p>
              <a:r>
                <a:rPr lang="es-MX" sz="2000" b="1" dirty="0"/>
                <a:t>       </a:t>
              </a:r>
              <a:r>
                <a:rPr lang="es-MX" sz="2000" b="1" dirty="0">
                  <a:solidFill>
                    <a:srgbClr val="FF0000"/>
                  </a:solidFill>
                </a:rPr>
                <a:t>tema</a:t>
              </a:r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2CBFFFB4-09DB-4CA9-8D47-C9B86AB395EC}"/>
              </a:ext>
            </a:extLst>
          </p:cNvPr>
          <p:cNvGrpSpPr/>
          <p:nvPr/>
        </p:nvGrpSpPr>
        <p:grpSpPr>
          <a:xfrm>
            <a:off x="8458635" y="1859780"/>
            <a:ext cx="2145374" cy="734859"/>
            <a:chOff x="4989470" y="5079349"/>
            <a:chExt cx="2145374" cy="734859"/>
          </a:xfrm>
        </p:grpSpPr>
        <p:sp>
          <p:nvSpPr>
            <p:cNvPr id="15" name="Flecha: pentágono 14">
              <a:extLst>
                <a:ext uri="{FF2B5EF4-FFF2-40B4-BE49-F238E27FC236}">
                  <a16:creationId xmlns:a16="http://schemas.microsoft.com/office/drawing/2014/main" id="{B1F675DE-45A7-48B7-9A0C-7F8658A02051}"/>
                </a:ext>
              </a:extLst>
            </p:cNvPr>
            <p:cNvSpPr/>
            <p:nvPr/>
          </p:nvSpPr>
          <p:spPr>
            <a:xfrm flipH="1">
              <a:off x="4989470" y="5079349"/>
              <a:ext cx="1809184" cy="659663"/>
            </a:xfrm>
            <a:prstGeom prst="homePlat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165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17ED7FD2-D40E-4128-9641-55B7C8E4B709}"/>
                </a:ext>
              </a:extLst>
            </p:cNvPr>
            <p:cNvSpPr txBox="1"/>
            <p:nvPr/>
          </p:nvSpPr>
          <p:spPr>
            <a:xfrm>
              <a:off x="5155657" y="5106322"/>
              <a:ext cx="19791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000" b="1" dirty="0"/>
                <a:t>    </a:t>
              </a:r>
              <a:r>
                <a:rPr lang="es-MX" sz="2000" b="1" dirty="0" err="1"/>
                <a:t>Abstract</a:t>
              </a:r>
              <a:endParaRPr lang="es-MX" sz="2000" b="1" dirty="0"/>
            </a:p>
            <a:p>
              <a:r>
                <a:rPr lang="es-MX" sz="2000" b="1" dirty="0"/>
                <a:t>        </a:t>
              </a:r>
              <a:r>
                <a:rPr lang="es-MX" sz="2000" b="1" dirty="0">
                  <a:solidFill>
                    <a:srgbClr val="FF0000"/>
                  </a:solidFill>
                </a:rPr>
                <a:t>tema</a:t>
              </a:r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C8828185-0CE6-4C4F-A2CF-2F7E8C1D60F7}"/>
              </a:ext>
            </a:extLst>
          </p:cNvPr>
          <p:cNvGrpSpPr/>
          <p:nvPr/>
        </p:nvGrpSpPr>
        <p:grpSpPr>
          <a:xfrm>
            <a:off x="8458635" y="1173144"/>
            <a:ext cx="2145374" cy="734859"/>
            <a:chOff x="4888121" y="3419955"/>
            <a:chExt cx="2145374" cy="734859"/>
          </a:xfrm>
        </p:grpSpPr>
        <p:sp>
          <p:nvSpPr>
            <p:cNvPr id="18" name="Flecha: pentágono 17">
              <a:extLst>
                <a:ext uri="{FF2B5EF4-FFF2-40B4-BE49-F238E27FC236}">
                  <a16:creationId xmlns:a16="http://schemas.microsoft.com/office/drawing/2014/main" id="{406FEFA5-FC9A-424C-8C30-83A8E6464348}"/>
                </a:ext>
              </a:extLst>
            </p:cNvPr>
            <p:cNvSpPr/>
            <p:nvPr/>
          </p:nvSpPr>
          <p:spPr>
            <a:xfrm flipH="1">
              <a:off x="4888121" y="3419955"/>
              <a:ext cx="1809184" cy="659663"/>
            </a:xfrm>
            <a:prstGeom prst="homePlat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165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FC4ADA6B-2FD3-4F07-A552-AE16DD50EE8B}"/>
                </a:ext>
              </a:extLst>
            </p:cNvPr>
            <p:cNvSpPr txBox="1"/>
            <p:nvPr/>
          </p:nvSpPr>
          <p:spPr>
            <a:xfrm>
              <a:off x="5054308" y="3446928"/>
              <a:ext cx="19791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000" b="1" dirty="0"/>
                <a:t>    Resumen</a:t>
              </a:r>
            </a:p>
            <a:p>
              <a:r>
                <a:rPr lang="es-MX" sz="2000" b="1" dirty="0"/>
                <a:t>        </a:t>
              </a:r>
              <a:r>
                <a:rPr lang="es-MX" sz="2000" b="1" dirty="0">
                  <a:solidFill>
                    <a:srgbClr val="FF0000"/>
                  </a:solidFill>
                </a:rPr>
                <a:t>tema</a:t>
              </a:r>
            </a:p>
          </p:txBody>
        </p:sp>
      </p:grpSp>
      <p:sp>
        <p:nvSpPr>
          <p:cNvPr id="20" name="Elipse 19">
            <a:extLst>
              <a:ext uri="{FF2B5EF4-FFF2-40B4-BE49-F238E27FC236}">
                <a16:creationId xmlns:a16="http://schemas.microsoft.com/office/drawing/2014/main" id="{9ED09351-63B3-4284-8F4E-769BD2E16BF0}"/>
              </a:ext>
            </a:extLst>
          </p:cNvPr>
          <p:cNvSpPr/>
          <p:nvPr/>
        </p:nvSpPr>
        <p:spPr>
          <a:xfrm>
            <a:off x="1297577" y="6435634"/>
            <a:ext cx="1645920" cy="422366"/>
          </a:xfrm>
          <a:prstGeom prst="ellipse">
            <a:avLst/>
          </a:prstGeom>
          <a:solidFill>
            <a:srgbClr val="FF0000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3753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23432B9A-B0A8-45A3-A513-715F455BDC6D}"/>
              </a:ext>
            </a:extLst>
          </p:cNvPr>
          <p:cNvGrpSpPr/>
          <p:nvPr/>
        </p:nvGrpSpPr>
        <p:grpSpPr>
          <a:xfrm>
            <a:off x="4584560" y="74603"/>
            <a:ext cx="4748218" cy="1046549"/>
            <a:chOff x="2147510" y="68148"/>
            <a:chExt cx="5741244" cy="1345710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730A8A9C-5965-4423-BB56-D7AEBF3899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3048" t="64620" r="43465" b="14327"/>
            <a:stretch/>
          </p:blipFill>
          <p:spPr>
            <a:xfrm>
              <a:off x="2147510" y="68148"/>
              <a:ext cx="1322049" cy="1067349"/>
            </a:xfrm>
            <a:prstGeom prst="rect">
              <a:avLst/>
            </a:prstGeom>
          </p:spPr>
        </p:pic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AA395B5F-A981-42BB-ACDC-AFA4C4CACC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430" t="78188" r="45241" b="11754"/>
            <a:stretch/>
          </p:blipFill>
          <p:spPr>
            <a:xfrm>
              <a:off x="3737900" y="68148"/>
              <a:ext cx="1773199" cy="971307"/>
            </a:xfrm>
            <a:prstGeom prst="rect">
              <a:avLst/>
            </a:prstGeom>
          </p:spPr>
        </p:pic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C0ABB3BE-DE40-417E-A080-FE2B040FA527}"/>
                </a:ext>
              </a:extLst>
            </p:cNvPr>
            <p:cNvSpPr txBox="1"/>
            <p:nvPr/>
          </p:nvSpPr>
          <p:spPr>
            <a:xfrm>
              <a:off x="3424092" y="293343"/>
              <a:ext cx="1441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4400" b="1" dirty="0"/>
                <a:t>+</a:t>
              </a:r>
            </a:p>
          </p:txBody>
        </p:sp>
        <p:grpSp>
          <p:nvGrpSpPr>
            <p:cNvPr id="7" name="Grupo 8">
              <a:extLst>
                <a:ext uri="{FF2B5EF4-FFF2-40B4-BE49-F238E27FC236}">
                  <a16:creationId xmlns:a16="http://schemas.microsoft.com/office/drawing/2014/main" id="{60CBDA54-4D47-4913-B55A-D4153C91B552}"/>
                </a:ext>
              </a:extLst>
            </p:cNvPr>
            <p:cNvGrpSpPr/>
            <p:nvPr/>
          </p:nvGrpSpPr>
          <p:grpSpPr>
            <a:xfrm>
              <a:off x="5461198" y="174015"/>
              <a:ext cx="2427556" cy="1185421"/>
              <a:chOff x="4828050" y="-1658965"/>
              <a:chExt cx="3778833" cy="1652336"/>
            </a:xfrm>
          </p:grpSpPr>
          <p:sp>
            <p:nvSpPr>
              <p:cNvPr id="8" name="Rectángulo 9">
                <a:extLst>
                  <a:ext uri="{FF2B5EF4-FFF2-40B4-BE49-F238E27FC236}">
                    <a16:creationId xmlns:a16="http://schemas.microsoft.com/office/drawing/2014/main" id="{57FBDD09-4534-4226-A9D6-E2ECB53E8C2A}"/>
                  </a:ext>
                </a:extLst>
              </p:cNvPr>
              <p:cNvSpPr/>
              <p:nvPr/>
            </p:nvSpPr>
            <p:spPr>
              <a:xfrm>
                <a:off x="4828050" y="-1658965"/>
                <a:ext cx="3778833" cy="16523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pic>
            <p:nvPicPr>
              <p:cNvPr id="9" name="Imagen 10">
                <a:extLst>
                  <a:ext uri="{FF2B5EF4-FFF2-40B4-BE49-F238E27FC236}">
                    <a16:creationId xmlns:a16="http://schemas.microsoft.com/office/drawing/2014/main" id="{B746AEBF-E64C-4D88-A3C8-59B9370AD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23498" y="-1378067"/>
                <a:ext cx="2927459" cy="1246012"/>
              </a:xfrm>
              <a:prstGeom prst="rect">
                <a:avLst/>
              </a:prstGeom>
            </p:spPr>
          </p:pic>
        </p:grpSp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C06723EA-8E36-482F-8608-B6E66F74A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69500" y="231131"/>
              <a:ext cx="957155" cy="1182727"/>
            </a:xfrm>
            <a:prstGeom prst="rect">
              <a:avLst/>
            </a:prstGeom>
          </p:spPr>
        </p:pic>
      </p:grp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039F441-6345-4286-A7E4-193B5BA27AC0}"/>
              </a:ext>
            </a:extLst>
          </p:cNvPr>
          <p:cNvSpPr txBox="1"/>
          <p:nvPr/>
        </p:nvSpPr>
        <p:spPr>
          <a:xfrm>
            <a:off x="844731" y="542475"/>
            <a:ext cx="4474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Indicadores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952ADA9-76D0-440C-8687-06B616DF1091}"/>
              </a:ext>
            </a:extLst>
          </p:cNvPr>
          <p:cNvSpPr txBox="1"/>
          <p:nvPr/>
        </p:nvSpPr>
        <p:spPr>
          <a:xfrm>
            <a:off x="844730" y="1983743"/>
            <a:ext cx="5190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/>
              <a:t>Por revista individual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3F7DEE7-0B22-45AE-A40D-FECA0A5B22DB}"/>
              </a:ext>
            </a:extLst>
          </p:cNvPr>
          <p:cNvSpPr txBox="1"/>
          <p:nvPr/>
        </p:nvSpPr>
        <p:spPr>
          <a:xfrm>
            <a:off x="770707" y="3386503"/>
            <a:ext cx="10454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/>
              <a:t>Por revista individual &amp; comparativo revistas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7A9EA91-C337-4D32-B979-0714B1F3BA2D}"/>
              </a:ext>
            </a:extLst>
          </p:cNvPr>
          <p:cNvSpPr txBox="1"/>
          <p:nvPr/>
        </p:nvSpPr>
        <p:spPr>
          <a:xfrm>
            <a:off x="770707" y="4882519"/>
            <a:ext cx="113329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/>
              <a:t>Por autor , institución , país revista y país institución </a:t>
            </a: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43AB0405-1C43-4285-BF02-945B7D6CC910}"/>
              </a:ext>
            </a:extLst>
          </p:cNvPr>
          <p:cNvGrpSpPr/>
          <p:nvPr/>
        </p:nvGrpSpPr>
        <p:grpSpPr>
          <a:xfrm>
            <a:off x="165461" y="1969584"/>
            <a:ext cx="809897" cy="707886"/>
            <a:chOff x="165461" y="1969584"/>
            <a:chExt cx="809897" cy="707886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B4C0E8B7-5BEC-41E5-9248-02A9CFB086DD}"/>
                </a:ext>
              </a:extLst>
            </p:cNvPr>
            <p:cNvSpPr/>
            <p:nvPr/>
          </p:nvSpPr>
          <p:spPr>
            <a:xfrm>
              <a:off x="165461" y="1969584"/>
              <a:ext cx="679269" cy="707886"/>
            </a:xfrm>
            <a:prstGeom prst="ellipse">
              <a:avLst/>
            </a:prstGeom>
            <a:solidFill>
              <a:srgbClr val="FFC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359202A1-D32B-4BC6-8FFD-9AB2CB8B82B9}"/>
                </a:ext>
              </a:extLst>
            </p:cNvPr>
            <p:cNvSpPr txBox="1"/>
            <p:nvPr/>
          </p:nvSpPr>
          <p:spPr>
            <a:xfrm>
              <a:off x="304799" y="2038491"/>
              <a:ext cx="6705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3200" b="1" dirty="0"/>
                <a:t>1</a:t>
              </a:r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D4F3A86B-A355-40F8-85CE-F31966A28EFA}"/>
              </a:ext>
            </a:extLst>
          </p:cNvPr>
          <p:cNvGrpSpPr/>
          <p:nvPr/>
        </p:nvGrpSpPr>
        <p:grpSpPr>
          <a:xfrm>
            <a:off x="91438" y="3384404"/>
            <a:ext cx="814253" cy="707886"/>
            <a:chOff x="91438" y="3384404"/>
            <a:chExt cx="814253" cy="707886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9E0216A6-40E4-4C52-990A-9965E0D80B73}"/>
                </a:ext>
              </a:extLst>
            </p:cNvPr>
            <p:cNvSpPr/>
            <p:nvPr/>
          </p:nvSpPr>
          <p:spPr>
            <a:xfrm>
              <a:off x="91438" y="3384404"/>
              <a:ext cx="679269" cy="707886"/>
            </a:xfrm>
            <a:prstGeom prst="ellipse">
              <a:avLst/>
            </a:prstGeom>
            <a:solidFill>
              <a:srgbClr val="FFC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64DC3021-5EA0-4D35-A962-9414492FE217}"/>
                </a:ext>
              </a:extLst>
            </p:cNvPr>
            <p:cNvSpPr txBox="1"/>
            <p:nvPr/>
          </p:nvSpPr>
          <p:spPr>
            <a:xfrm>
              <a:off x="235132" y="3452767"/>
              <a:ext cx="6705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3200" b="1" dirty="0"/>
                <a:t>2</a:t>
              </a:r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7FC37126-5197-43D7-8BFB-6E7A9642BACF}"/>
              </a:ext>
            </a:extLst>
          </p:cNvPr>
          <p:cNvGrpSpPr/>
          <p:nvPr/>
        </p:nvGrpSpPr>
        <p:grpSpPr>
          <a:xfrm>
            <a:off x="91438" y="4966961"/>
            <a:ext cx="814252" cy="707886"/>
            <a:chOff x="91438" y="4966961"/>
            <a:chExt cx="814252" cy="707886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D2C82A19-9B35-4B0E-988D-95770F50FB29}"/>
                </a:ext>
              </a:extLst>
            </p:cNvPr>
            <p:cNvSpPr/>
            <p:nvPr/>
          </p:nvSpPr>
          <p:spPr>
            <a:xfrm>
              <a:off x="91438" y="4966961"/>
              <a:ext cx="679269" cy="707886"/>
            </a:xfrm>
            <a:prstGeom prst="ellipse">
              <a:avLst/>
            </a:prstGeom>
            <a:solidFill>
              <a:srgbClr val="FFC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8C8E6F11-EDD3-4362-A439-65E0A085F8CA}"/>
                </a:ext>
              </a:extLst>
            </p:cNvPr>
            <p:cNvSpPr txBox="1"/>
            <p:nvPr/>
          </p:nvSpPr>
          <p:spPr>
            <a:xfrm>
              <a:off x="235131" y="5022898"/>
              <a:ext cx="6705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3200" b="1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3042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8826FC7-8D5A-4278-A1AD-30F8672E183E}"/>
              </a:ext>
            </a:extLst>
          </p:cNvPr>
          <p:cNvSpPr txBox="1"/>
          <p:nvPr/>
        </p:nvSpPr>
        <p:spPr>
          <a:xfrm>
            <a:off x="1245324" y="189777"/>
            <a:ext cx="5190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/>
              <a:t>Por revista individual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9D753CEE-F3FD-4078-AE2D-46AF84056E00}"/>
              </a:ext>
            </a:extLst>
          </p:cNvPr>
          <p:cNvGrpSpPr/>
          <p:nvPr/>
        </p:nvGrpSpPr>
        <p:grpSpPr>
          <a:xfrm>
            <a:off x="566055" y="175618"/>
            <a:ext cx="809897" cy="707886"/>
            <a:chOff x="165461" y="1969584"/>
            <a:chExt cx="809897" cy="707886"/>
          </a:xfrm>
        </p:grpSpPr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A5E53A58-F8BA-468A-97CA-6E3816625E7D}"/>
                </a:ext>
              </a:extLst>
            </p:cNvPr>
            <p:cNvSpPr/>
            <p:nvPr/>
          </p:nvSpPr>
          <p:spPr>
            <a:xfrm>
              <a:off x="165461" y="1969584"/>
              <a:ext cx="679269" cy="707886"/>
            </a:xfrm>
            <a:prstGeom prst="ellipse">
              <a:avLst/>
            </a:prstGeom>
            <a:solidFill>
              <a:srgbClr val="FFC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00876219-CA00-4EBD-A23C-6FE98A823540}"/>
                </a:ext>
              </a:extLst>
            </p:cNvPr>
            <p:cNvSpPr txBox="1"/>
            <p:nvPr/>
          </p:nvSpPr>
          <p:spPr>
            <a:xfrm>
              <a:off x="304799" y="2038491"/>
              <a:ext cx="6705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3200" b="1" dirty="0"/>
                <a:t>1</a:t>
              </a:r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D5559810-EB4B-4936-A04B-13A53A9BB2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86" t="37206" r="18215" b="50001"/>
          <a:stretch/>
        </p:blipFill>
        <p:spPr>
          <a:xfrm>
            <a:off x="705393" y="1079862"/>
            <a:ext cx="9335590" cy="103358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4753D12-92DC-4D1E-8F5E-94699E1832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00" t="28572" r="17643" b="5777"/>
          <a:stretch/>
        </p:blipFill>
        <p:spPr>
          <a:xfrm>
            <a:off x="2699657" y="2113447"/>
            <a:ext cx="8255725" cy="4664711"/>
          </a:xfrm>
          <a:prstGeom prst="rect">
            <a:avLst/>
          </a:prstGeom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DB9839D1-2761-487B-A15B-A21F3F5210FC}"/>
              </a:ext>
            </a:extLst>
          </p:cNvPr>
          <p:cNvSpPr/>
          <p:nvPr/>
        </p:nvSpPr>
        <p:spPr>
          <a:xfrm>
            <a:off x="3605349" y="1731888"/>
            <a:ext cx="269966" cy="252549"/>
          </a:xfrm>
          <a:prstGeom prst="ellipse">
            <a:avLst/>
          </a:prstGeom>
          <a:solidFill>
            <a:srgbClr val="FF00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986FEA40-A2EE-4B87-9A16-E43D73485CBA}"/>
              </a:ext>
            </a:extLst>
          </p:cNvPr>
          <p:cNvSpPr/>
          <p:nvPr/>
        </p:nvSpPr>
        <p:spPr>
          <a:xfrm>
            <a:off x="3614058" y="2250048"/>
            <a:ext cx="269966" cy="252549"/>
          </a:xfrm>
          <a:prstGeom prst="ellipse">
            <a:avLst/>
          </a:prstGeom>
          <a:solidFill>
            <a:srgbClr val="FF00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632539B1-E0B0-49A5-B71D-21E460E2E441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740332" y="1965902"/>
            <a:ext cx="8709" cy="2841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06489BA3-6CB4-4598-B99B-421BF1C7C7EB}"/>
              </a:ext>
            </a:extLst>
          </p:cNvPr>
          <p:cNvSpPr txBox="1"/>
          <p:nvPr/>
        </p:nvSpPr>
        <p:spPr>
          <a:xfrm>
            <a:off x="10990216" y="3125427"/>
            <a:ext cx="14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No. de registros</a:t>
            </a: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15E144AF-1281-4AD0-ACF0-F43D22A286C8}"/>
              </a:ext>
            </a:extLst>
          </p:cNvPr>
          <p:cNvSpPr/>
          <p:nvPr/>
        </p:nvSpPr>
        <p:spPr>
          <a:xfrm>
            <a:off x="10485120" y="3257005"/>
            <a:ext cx="470262" cy="383177"/>
          </a:xfrm>
          <a:prstGeom prst="ellipse">
            <a:avLst/>
          </a:prstGeom>
          <a:solidFill>
            <a:srgbClr val="FF0000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8753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3" grpId="0"/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05AA24E-2A4A-498F-A2CF-E94459F3C3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50" t="6853" r="23318" b="4175"/>
          <a:stretch/>
        </p:blipFill>
        <p:spPr>
          <a:xfrm>
            <a:off x="4760006" y="0"/>
            <a:ext cx="6563171" cy="6858000"/>
          </a:xfrm>
          <a:prstGeom prst="rect">
            <a:avLst/>
          </a:prstGeom>
        </p:spPr>
      </p:pic>
      <p:grpSp>
        <p:nvGrpSpPr>
          <p:cNvPr id="12" name="Grupo 11">
            <a:extLst>
              <a:ext uri="{FF2B5EF4-FFF2-40B4-BE49-F238E27FC236}">
                <a16:creationId xmlns:a16="http://schemas.microsoft.com/office/drawing/2014/main" id="{7A0EDEC0-2756-47C2-A2F3-4DADE8AFA207}"/>
              </a:ext>
            </a:extLst>
          </p:cNvPr>
          <p:cNvGrpSpPr/>
          <p:nvPr/>
        </p:nvGrpSpPr>
        <p:grpSpPr>
          <a:xfrm>
            <a:off x="689360" y="0"/>
            <a:ext cx="3768695" cy="10782396"/>
            <a:chOff x="689360" y="0"/>
            <a:chExt cx="3768695" cy="10782396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C3725E1B-4D59-4136-887E-096F84FBA5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205" t="12586" r="34883" b="25109"/>
            <a:stretch/>
          </p:blipFill>
          <p:spPr>
            <a:xfrm>
              <a:off x="689360" y="0"/>
              <a:ext cx="3768695" cy="4272898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61EAE39D-2FC8-4296-A8E0-5B75DA72DD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135" t="12461" r="36028" b="20374"/>
            <a:stretch/>
          </p:blipFill>
          <p:spPr>
            <a:xfrm>
              <a:off x="689360" y="4272898"/>
              <a:ext cx="3637661" cy="4606185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7B06B672-F5C8-48E6-A4A4-29D039561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4079" t="62305" r="36085" b="9942"/>
            <a:stretch/>
          </p:blipFill>
          <p:spPr>
            <a:xfrm>
              <a:off x="689360" y="8879083"/>
              <a:ext cx="3637661" cy="1903313"/>
            </a:xfrm>
            <a:prstGeom prst="rect">
              <a:avLst/>
            </a:prstGeom>
          </p:spPr>
        </p:pic>
      </p:grpSp>
      <p:sp>
        <p:nvSpPr>
          <p:cNvPr id="13" name="Flecha: hacia la izquierda 12">
            <a:extLst>
              <a:ext uri="{FF2B5EF4-FFF2-40B4-BE49-F238E27FC236}">
                <a16:creationId xmlns:a16="http://schemas.microsoft.com/office/drawing/2014/main" id="{40A50E11-C2FF-4571-B7F8-B08EE57BBC26}"/>
              </a:ext>
            </a:extLst>
          </p:cNvPr>
          <p:cNvSpPr/>
          <p:nvPr/>
        </p:nvSpPr>
        <p:spPr>
          <a:xfrm>
            <a:off x="3967606" y="2543176"/>
            <a:ext cx="1076325" cy="885824"/>
          </a:xfrm>
          <a:prstGeom prst="leftArrow">
            <a:avLst/>
          </a:prstGeom>
          <a:solidFill>
            <a:srgbClr val="FF0000">
              <a:alpha val="34118"/>
            </a:srgbClr>
          </a:solidFill>
          <a:ln>
            <a:noFill/>
          </a:ln>
          <a:effectLst>
            <a:outerShdw blurRad="50800" dist="177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1259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11111E-6 L 0.00013 -0.5685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8826FC7-8D5A-4278-A1AD-30F8672E183E}"/>
              </a:ext>
            </a:extLst>
          </p:cNvPr>
          <p:cNvSpPr txBox="1"/>
          <p:nvPr/>
        </p:nvSpPr>
        <p:spPr>
          <a:xfrm>
            <a:off x="1245324" y="189777"/>
            <a:ext cx="5190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/>
              <a:t>Por revista individual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9D753CEE-F3FD-4078-AE2D-46AF84056E00}"/>
              </a:ext>
            </a:extLst>
          </p:cNvPr>
          <p:cNvGrpSpPr/>
          <p:nvPr/>
        </p:nvGrpSpPr>
        <p:grpSpPr>
          <a:xfrm>
            <a:off x="566055" y="175618"/>
            <a:ext cx="809897" cy="707886"/>
            <a:chOff x="165461" y="1969584"/>
            <a:chExt cx="809897" cy="707886"/>
          </a:xfrm>
        </p:grpSpPr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A5E53A58-F8BA-468A-97CA-6E3816625E7D}"/>
                </a:ext>
              </a:extLst>
            </p:cNvPr>
            <p:cNvSpPr/>
            <p:nvPr/>
          </p:nvSpPr>
          <p:spPr>
            <a:xfrm>
              <a:off x="165461" y="1969584"/>
              <a:ext cx="679269" cy="707886"/>
            </a:xfrm>
            <a:prstGeom prst="ellipse">
              <a:avLst/>
            </a:prstGeom>
            <a:solidFill>
              <a:srgbClr val="FFC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00876219-CA00-4EBD-A23C-6FE98A823540}"/>
                </a:ext>
              </a:extLst>
            </p:cNvPr>
            <p:cNvSpPr txBox="1"/>
            <p:nvPr/>
          </p:nvSpPr>
          <p:spPr>
            <a:xfrm>
              <a:off x="304799" y="2038491"/>
              <a:ext cx="6705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3200" b="1" dirty="0"/>
                <a:t>1</a:t>
              </a:r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D5559810-EB4B-4936-A04B-13A53A9BB2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86" t="37206" r="18215" b="50001"/>
          <a:stretch/>
        </p:blipFill>
        <p:spPr>
          <a:xfrm>
            <a:off x="705393" y="1079862"/>
            <a:ext cx="9335590" cy="103358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4753D12-92DC-4D1E-8F5E-94699E1832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00" t="28572" r="17643" b="5777"/>
          <a:stretch/>
        </p:blipFill>
        <p:spPr>
          <a:xfrm>
            <a:off x="2699657" y="2113447"/>
            <a:ext cx="8255725" cy="4664711"/>
          </a:xfrm>
          <a:prstGeom prst="rect">
            <a:avLst/>
          </a:prstGeom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DB9839D1-2761-487B-A15B-A21F3F5210FC}"/>
              </a:ext>
            </a:extLst>
          </p:cNvPr>
          <p:cNvSpPr/>
          <p:nvPr/>
        </p:nvSpPr>
        <p:spPr>
          <a:xfrm>
            <a:off x="3605349" y="1731888"/>
            <a:ext cx="269966" cy="252549"/>
          </a:xfrm>
          <a:prstGeom prst="ellipse">
            <a:avLst/>
          </a:prstGeom>
          <a:solidFill>
            <a:srgbClr val="FF00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986FEA40-A2EE-4B87-9A16-E43D73485CBA}"/>
              </a:ext>
            </a:extLst>
          </p:cNvPr>
          <p:cNvSpPr/>
          <p:nvPr/>
        </p:nvSpPr>
        <p:spPr>
          <a:xfrm>
            <a:off x="3614058" y="2250048"/>
            <a:ext cx="269966" cy="252549"/>
          </a:xfrm>
          <a:prstGeom prst="ellipse">
            <a:avLst/>
          </a:prstGeom>
          <a:solidFill>
            <a:srgbClr val="FF00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632539B1-E0B0-49A5-B71D-21E460E2E441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740332" y="1965902"/>
            <a:ext cx="8709" cy="2841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06489BA3-6CB4-4598-B99B-421BF1C7C7EB}"/>
              </a:ext>
            </a:extLst>
          </p:cNvPr>
          <p:cNvSpPr txBox="1"/>
          <p:nvPr/>
        </p:nvSpPr>
        <p:spPr>
          <a:xfrm>
            <a:off x="10990216" y="3125427"/>
            <a:ext cx="14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No. de registros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51B4955-B5CD-46DD-A1CE-8CCF12258F12}"/>
              </a:ext>
            </a:extLst>
          </p:cNvPr>
          <p:cNvSpPr txBox="1"/>
          <p:nvPr/>
        </p:nvSpPr>
        <p:spPr>
          <a:xfrm>
            <a:off x="4698273" y="2579623"/>
            <a:ext cx="33153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Disponibilidad de indicadores:</a:t>
            </a:r>
            <a:endParaRPr lang="es-MX" dirty="0">
              <a:solidFill>
                <a:srgbClr val="FF0000"/>
              </a:solidFill>
            </a:endParaRPr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3CDAF0E9-A956-418C-8933-B64CEF0B4347}"/>
              </a:ext>
            </a:extLst>
          </p:cNvPr>
          <p:cNvCxnSpPr>
            <a:cxnSpLocks/>
          </p:cNvCxnSpPr>
          <p:nvPr/>
        </p:nvCxnSpPr>
        <p:spPr>
          <a:xfrm flipH="1">
            <a:off x="4548049" y="2867717"/>
            <a:ext cx="250377" cy="4541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3DE4B8DB-7D40-449C-9E94-5DCDA2E5C9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99" t="42947" r="15027" b="21788"/>
          <a:stretch/>
        </p:blipFill>
        <p:spPr>
          <a:xfrm>
            <a:off x="2698764" y="3597701"/>
            <a:ext cx="8220891" cy="2547302"/>
          </a:xfrm>
          <a:prstGeom prst="rect">
            <a:avLst/>
          </a:prstGeom>
        </p:spPr>
      </p:pic>
      <p:sp>
        <p:nvSpPr>
          <p:cNvPr id="26" name="Elipse 25">
            <a:extLst>
              <a:ext uri="{FF2B5EF4-FFF2-40B4-BE49-F238E27FC236}">
                <a16:creationId xmlns:a16="http://schemas.microsoft.com/office/drawing/2014/main" id="{514D3D1D-40E0-4B7C-9ACD-7B2593851224}"/>
              </a:ext>
            </a:extLst>
          </p:cNvPr>
          <p:cNvSpPr/>
          <p:nvPr/>
        </p:nvSpPr>
        <p:spPr>
          <a:xfrm>
            <a:off x="4228011" y="3237411"/>
            <a:ext cx="470262" cy="383177"/>
          </a:xfrm>
          <a:prstGeom prst="ellipse">
            <a:avLst/>
          </a:prstGeom>
          <a:solidFill>
            <a:srgbClr val="FF0000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15E144AF-1281-4AD0-ACF0-F43D22A286C8}"/>
              </a:ext>
            </a:extLst>
          </p:cNvPr>
          <p:cNvSpPr/>
          <p:nvPr/>
        </p:nvSpPr>
        <p:spPr>
          <a:xfrm>
            <a:off x="10485120" y="3257005"/>
            <a:ext cx="470262" cy="383177"/>
          </a:xfrm>
          <a:prstGeom prst="ellipse">
            <a:avLst/>
          </a:prstGeom>
          <a:solidFill>
            <a:srgbClr val="FF0000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B53C89F-F9CD-4CA2-B2D8-447911F0C22E}"/>
              </a:ext>
            </a:extLst>
          </p:cNvPr>
          <p:cNvSpPr txBox="1"/>
          <p:nvPr/>
        </p:nvSpPr>
        <p:spPr>
          <a:xfrm>
            <a:off x="4798426" y="3518559"/>
            <a:ext cx="405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accent2"/>
                </a:solidFill>
              </a:rPr>
              <a:t>promedio de autores por artículo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8D8E3F8-E558-460C-B1E2-E7D588AFBDCA}"/>
              </a:ext>
            </a:extLst>
          </p:cNvPr>
          <p:cNvSpPr txBox="1"/>
          <p:nvPr/>
        </p:nvSpPr>
        <p:spPr>
          <a:xfrm>
            <a:off x="4815843" y="3832235"/>
            <a:ext cx="5669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accent2"/>
                </a:solidFill>
              </a:rPr>
              <a:t>número de autores que más publican en la revista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6900FC1-6C05-405F-85DF-AC92C79DDFD0}"/>
              </a:ext>
            </a:extLst>
          </p:cNvPr>
          <p:cNvSpPr txBox="1"/>
          <p:nvPr/>
        </p:nvSpPr>
        <p:spPr>
          <a:xfrm>
            <a:off x="4885507" y="4145911"/>
            <a:ext cx="405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accent2"/>
                </a:solidFill>
              </a:rPr>
              <a:t>promedio de artículos publicados al año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661FA4C5-C9B6-4AD8-A94B-82C7ABADD328}"/>
              </a:ext>
            </a:extLst>
          </p:cNvPr>
          <p:cNvSpPr txBox="1"/>
          <p:nvPr/>
        </p:nvSpPr>
        <p:spPr>
          <a:xfrm>
            <a:off x="5460272" y="5156080"/>
            <a:ext cx="6731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accent2"/>
                </a:solidFill>
              </a:rPr>
              <a:t>concentración temática (palabras clave) = 1 mayor especialización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833D5A85-876D-444D-A7AE-87D421FD61B1}"/>
              </a:ext>
            </a:extLst>
          </p:cNvPr>
          <p:cNvSpPr txBox="1"/>
          <p:nvPr/>
        </p:nvSpPr>
        <p:spPr>
          <a:xfrm>
            <a:off x="5373188" y="4489383"/>
            <a:ext cx="6731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accent2"/>
                </a:solidFill>
              </a:rPr>
              <a:t>proporción de autores extranjeros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FCEC4647-9CF2-475F-A685-32AA8217F0AA}"/>
              </a:ext>
            </a:extLst>
          </p:cNvPr>
          <p:cNvSpPr txBox="1"/>
          <p:nvPr/>
        </p:nvSpPr>
        <p:spPr>
          <a:xfrm>
            <a:off x="5860869" y="4822732"/>
            <a:ext cx="6731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accent2"/>
                </a:solidFill>
              </a:rPr>
              <a:t>proporción de autores extranjeros por año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5CC62BC7-C0A4-4995-A788-C1765DE574C1}"/>
              </a:ext>
            </a:extLst>
          </p:cNvPr>
          <p:cNvSpPr txBox="1"/>
          <p:nvPr/>
        </p:nvSpPr>
        <p:spPr>
          <a:xfrm>
            <a:off x="5684860" y="5467947"/>
            <a:ext cx="4164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accent2"/>
                </a:solidFill>
              </a:rPr>
              <a:t>representación institucional 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22D35680-427C-4D2A-9207-A3DCD55D7BCF}"/>
              </a:ext>
            </a:extLst>
          </p:cNvPr>
          <p:cNvSpPr txBox="1"/>
          <p:nvPr/>
        </p:nvSpPr>
        <p:spPr>
          <a:xfrm>
            <a:off x="6096000" y="5801295"/>
            <a:ext cx="4164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accent2"/>
                </a:solidFill>
              </a:rPr>
              <a:t>representación institucional por año </a:t>
            </a:r>
          </a:p>
        </p:txBody>
      </p:sp>
    </p:spTree>
    <p:extLst>
      <p:ext uri="{BB962C8B-B14F-4D97-AF65-F5344CB8AC3E}">
        <p14:creationId xmlns:p14="http://schemas.microsoft.com/office/powerpoint/2010/main" val="358687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1" grpId="0"/>
      <p:bldP spid="22" grpId="0"/>
      <p:bldP spid="24" grpId="0"/>
      <p:bldP spid="29" grpId="0"/>
      <p:bldP spid="30" grpId="0"/>
      <p:bldP spid="35" grpId="0"/>
      <p:bldP spid="36" grpId="0"/>
      <p:bldP spid="3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55DC1E1-62F4-48AA-8EA6-D5BB367E55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86" t="12572" r="17357" b="4254"/>
          <a:stretch/>
        </p:blipFill>
        <p:spPr>
          <a:xfrm>
            <a:off x="1401003" y="539932"/>
            <a:ext cx="8709649" cy="618744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E188A3E-07F7-4CEF-A00E-EA905B3F15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57" t="48762" r="17286" b="22793"/>
          <a:stretch/>
        </p:blipFill>
        <p:spPr>
          <a:xfrm>
            <a:off x="3295626" y="0"/>
            <a:ext cx="6574971" cy="223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36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8087FCD-6C4C-4815-AC66-59F6EB876B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51" t="6728" r="17293" b="16452"/>
          <a:stretch/>
        </p:blipFill>
        <p:spPr>
          <a:xfrm>
            <a:off x="755009" y="109056"/>
            <a:ext cx="4983061" cy="325975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D704378-3F9B-4E8B-9C83-EF343D8B90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45" t="17370" r="17225" b="51926"/>
          <a:stretch/>
        </p:blipFill>
        <p:spPr>
          <a:xfrm>
            <a:off x="755009" y="3368809"/>
            <a:ext cx="4983061" cy="153036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942A8D5-63E6-4D39-8CDE-654B0C4240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83" t="26789" r="17844" b="33088"/>
          <a:stretch/>
        </p:blipFill>
        <p:spPr>
          <a:xfrm>
            <a:off x="755009" y="4899170"/>
            <a:ext cx="4983061" cy="184977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8AC1868-DD1D-4CEE-A8F5-4ECC8F851F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455" t="7960" r="17276" b="25970"/>
          <a:stretch/>
        </p:blipFill>
        <p:spPr>
          <a:xfrm>
            <a:off x="755009" y="6748943"/>
            <a:ext cx="4983061" cy="279455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3C87537-525B-4AB8-B66A-3CC86F8D4A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776" t="6348" r="17895" b="5265"/>
          <a:stretch/>
        </p:blipFill>
        <p:spPr>
          <a:xfrm>
            <a:off x="755008" y="9543497"/>
            <a:ext cx="4983061" cy="383612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9A24876-4BC2-4ABB-A185-0A67DB3F707C}"/>
              </a:ext>
            </a:extLst>
          </p:cNvPr>
          <p:cNvSpPr txBox="1"/>
          <p:nvPr/>
        </p:nvSpPr>
        <p:spPr>
          <a:xfrm>
            <a:off x="6096000" y="1597697"/>
            <a:ext cx="4511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/>
              <a:t>Indicadores bibliométricos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F0FEFF8-0227-45B6-B84E-9AC8933725E9}"/>
              </a:ext>
            </a:extLst>
          </p:cNvPr>
          <p:cNvSpPr txBox="1"/>
          <p:nvPr/>
        </p:nvSpPr>
        <p:spPr>
          <a:xfrm>
            <a:off x="6096000" y="2197236"/>
            <a:ext cx="3814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/>
              <a:t>Producción = artículos académicos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D7CBEF41-D0C2-4BAA-B63B-C90D985D5643}"/>
              </a:ext>
            </a:extLst>
          </p:cNvPr>
          <p:cNvSpPr txBox="1"/>
          <p:nvPr/>
        </p:nvSpPr>
        <p:spPr>
          <a:xfrm>
            <a:off x="7435990" y="2527946"/>
            <a:ext cx="1254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0070C0"/>
                </a:solidFill>
              </a:rPr>
              <a:t>Autores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9AB9F31-A19F-489C-90F9-1A7717E70B79}"/>
              </a:ext>
            </a:extLst>
          </p:cNvPr>
          <p:cNvSpPr txBox="1"/>
          <p:nvPr/>
        </p:nvSpPr>
        <p:spPr>
          <a:xfrm>
            <a:off x="7435990" y="3207710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0070C0"/>
                </a:solidFill>
              </a:rPr>
              <a:t>Revistas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C5E2FDF-D6FA-454E-9B85-90C67D9B0ACB}"/>
              </a:ext>
            </a:extLst>
          </p:cNvPr>
          <p:cNvSpPr txBox="1"/>
          <p:nvPr/>
        </p:nvSpPr>
        <p:spPr>
          <a:xfrm>
            <a:off x="7435990" y="4277245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0070C0"/>
                </a:solidFill>
              </a:rPr>
              <a:t>Instituciones - autores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74902C08-C0A4-471E-BE2E-4E752DE97225}"/>
              </a:ext>
            </a:extLst>
          </p:cNvPr>
          <p:cNvSpPr txBox="1"/>
          <p:nvPr/>
        </p:nvSpPr>
        <p:spPr>
          <a:xfrm>
            <a:off x="7437121" y="2864019"/>
            <a:ext cx="1254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0070C0"/>
                </a:solidFill>
              </a:rPr>
              <a:t>Coautores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A1C13BDB-D3D4-4772-A23F-4C203EF3E910}"/>
              </a:ext>
            </a:extLst>
          </p:cNvPr>
          <p:cNvSpPr txBox="1"/>
          <p:nvPr/>
        </p:nvSpPr>
        <p:spPr>
          <a:xfrm>
            <a:off x="7435988" y="4657511"/>
            <a:ext cx="4001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0070C0"/>
                </a:solidFill>
              </a:rPr>
              <a:t>Países instituciones - autores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21E9CA1-9530-43D7-B52D-B8B07E23C7DE}"/>
              </a:ext>
            </a:extLst>
          </p:cNvPr>
          <p:cNvSpPr txBox="1"/>
          <p:nvPr/>
        </p:nvSpPr>
        <p:spPr>
          <a:xfrm>
            <a:off x="7435990" y="5116826"/>
            <a:ext cx="37969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b="1" dirty="0"/>
          </a:p>
          <a:p>
            <a:r>
              <a:rPr lang="es-MX" b="1" dirty="0"/>
              <a:t>Colaboración: </a:t>
            </a:r>
            <a:endParaRPr lang="es-MX" b="1" dirty="0">
              <a:solidFill>
                <a:srgbClr val="0070C0"/>
              </a:solidFill>
            </a:endParaRPr>
          </a:p>
          <a:p>
            <a:endParaRPr lang="es-MX" b="1" dirty="0">
              <a:solidFill>
                <a:srgbClr val="0070C0"/>
              </a:solidFill>
            </a:endParaRPr>
          </a:p>
          <a:p>
            <a:r>
              <a:rPr lang="es-MX" b="1" dirty="0">
                <a:solidFill>
                  <a:srgbClr val="0070C0"/>
                </a:solidFill>
              </a:rPr>
              <a:t>Instituciones – autores</a:t>
            </a:r>
          </a:p>
          <a:p>
            <a:endParaRPr lang="es-MX" b="1" dirty="0">
              <a:solidFill>
                <a:srgbClr val="0070C0"/>
              </a:solidFill>
            </a:endParaRPr>
          </a:p>
          <a:p>
            <a:r>
              <a:rPr lang="es-MX" b="1" dirty="0">
                <a:solidFill>
                  <a:srgbClr val="0070C0"/>
                </a:solidFill>
              </a:rPr>
              <a:t>Países instituciones - autores</a:t>
            </a:r>
          </a:p>
        </p:txBody>
      </p:sp>
      <p:grpSp>
        <p:nvGrpSpPr>
          <p:cNvPr id="28" name="Grupo 8">
            <a:extLst>
              <a:ext uri="{FF2B5EF4-FFF2-40B4-BE49-F238E27FC236}">
                <a16:creationId xmlns:a16="http://schemas.microsoft.com/office/drawing/2014/main" id="{2AB5B266-DA26-4C91-8DEF-08748EFF6E73}"/>
              </a:ext>
            </a:extLst>
          </p:cNvPr>
          <p:cNvGrpSpPr/>
          <p:nvPr/>
        </p:nvGrpSpPr>
        <p:grpSpPr>
          <a:xfrm>
            <a:off x="6453932" y="68585"/>
            <a:ext cx="2427556" cy="1185421"/>
            <a:chOff x="4828050" y="-1658965"/>
            <a:chExt cx="3778833" cy="1652336"/>
          </a:xfrm>
        </p:grpSpPr>
        <p:sp>
          <p:nvSpPr>
            <p:cNvPr id="29" name="Rectángulo 9">
              <a:extLst>
                <a:ext uri="{FF2B5EF4-FFF2-40B4-BE49-F238E27FC236}">
                  <a16:creationId xmlns:a16="http://schemas.microsoft.com/office/drawing/2014/main" id="{969CA5CA-3E7B-42F4-8D01-C5CEE254CC26}"/>
                </a:ext>
              </a:extLst>
            </p:cNvPr>
            <p:cNvSpPr/>
            <p:nvPr/>
          </p:nvSpPr>
          <p:spPr>
            <a:xfrm>
              <a:off x="4828050" y="-1658965"/>
              <a:ext cx="3778833" cy="1652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30" name="Imagen 10">
              <a:extLst>
                <a:ext uri="{FF2B5EF4-FFF2-40B4-BE49-F238E27FC236}">
                  <a16:creationId xmlns:a16="http://schemas.microsoft.com/office/drawing/2014/main" id="{E4E5F651-9535-44AE-9E3B-3CC46F359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3498" y="-1378067"/>
              <a:ext cx="2927459" cy="1246012"/>
            </a:xfrm>
            <a:prstGeom prst="rect">
              <a:avLst/>
            </a:prstGeom>
          </p:spPr>
        </p:pic>
      </p:grpSp>
      <p:sp>
        <p:nvSpPr>
          <p:cNvPr id="31" name="CuadroTexto 30">
            <a:extLst>
              <a:ext uri="{FF2B5EF4-FFF2-40B4-BE49-F238E27FC236}">
                <a16:creationId xmlns:a16="http://schemas.microsoft.com/office/drawing/2014/main" id="{710A2FF7-DBE5-402F-A4F6-1D4215413CED}"/>
              </a:ext>
            </a:extLst>
          </p:cNvPr>
          <p:cNvSpPr txBox="1"/>
          <p:nvPr/>
        </p:nvSpPr>
        <p:spPr>
          <a:xfrm>
            <a:off x="7435989" y="3561747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0070C0"/>
                </a:solidFill>
              </a:rPr>
              <a:t>Temas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F851C343-35EE-4805-A59C-4EEBDA441100}"/>
              </a:ext>
            </a:extLst>
          </p:cNvPr>
          <p:cNvSpPr txBox="1"/>
          <p:nvPr/>
        </p:nvSpPr>
        <p:spPr>
          <a:xfrm>
            <a:off x="7435988" y="3903202"/>
            <a:ext cx="1593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0070C0"/>
                </a:solidFill>
              </a:rPr>
              <a:t>Disciplinas</a:t>
            </a:r>
          </a:p>
        </p:txBody>
      </p:sp>
    </p:spTree>
    <p:extLst>
      <p:ext uri="{BB962C8B-B14F-4D97-AF65-F5344CB8AC3E}">
        <p14:creationId xmlns:p14="http://schemas.microsoft.com/office/powerpoint/2010/main" val="193025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EAF0DFE-4DCF-43E5-A0C3-A7D618163F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43" t="16635" r="18929" b="4635"/>
          <a:stretch/>
        </p:blipFill>
        <p:spPr>
          <a:xfrm>
            <a:off x="1168808" y="44804"/>
            <a:ext cx="9834471" cy="675983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AC6F3AB-57F6-4845-845D-448F1E64264A}"/>
              </a:ext>
            </a:extLst>
          </p:cNvPr>
          <p:cNvSpPr txBox="1"/>
          <p:nvPr/>
        </p:nvSpPr>
        <p:spPr>
          <a:xfrm>
            <a:off x="8107680" y="1663338"/>
            <a:ext cx="3744686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Valor = 0</a:t>
            </a:r>
            <a:r>
              <a:rPr lang="es-MX" dirty="0">
                <a:solidFill>
                  <a:srgbClr val="FF0000"/>
                </a:solidFill>
              </a:rPr>
              <a:t> </a:t>
            </a:r>
          </a:p>
          <a:p>
            <a:endParaRPr lang="es-MX" sz="1100" dirty="0">
              <a:solidFill>
                <a:srgbClr val="FF0000"/>
              </a:solidFill>
            </a:endParaRPr>
          </a:p>
          <a:p>
            <a:r>
              <a:rPr lang="es-MX" dirty="0">
                <a:solidFill>
                  <a:srgbClr val="FF0000"/>
                </a:solidFill>
              </a:rPr>
              <a:t>no se publicaron artículos </a:t>
            </a:r>
            <a:r>
              <a:rPr lang="es-MX" b="1" dirty="0">
                <a:solidFill>
                  <a:srgbClr val="FF0000"/>
                </a:solidFill>
              </a:rPr>
              <a:t>extranjeros</a:t>
            </a:r>
            <a:r>
              <a:rPr lang="es-MX" dirty="0">
                <a:solidFill>
                  <a:srgbClr val="FF0000"/>
                </a:solidFill>
              </a:rPr>
              <a:t> </a:t>
            </a:r>
          </a:p>
          <a:p>
            <a:r>
              <a:rPr lang="es-MX" dirty="0">
                <a:solidFill>
                  <a:srgbClr val="FF0000"/>
                </a:solidFill>
              </a:rPr>
              <a:t>(vs </a:t>
            </a:r>
            <a:r>
              <a:rPr lang="es-MX" b="1" dirty="0">
                <a:solidFill>
                  <a:srgbClr val="FF0000"/>
                </a:solidFill>
              </a:rPr>
              <a:t>país </a:t>
            </a:r>
            <a:r>
              <a:rPr lang="es-MX" dirty="0">
                <a:solidFill>
                  <a:srgbClr val="FF0000"/>
                </a:solidFill>
              </a:rPr>
              <a:t>de </a:t>
            </a:r>
            <a:r>
              <a:rPr lang="es-MX" b="1" dirty="0">
                <a:solidFill>
                  <a:srgbClr val="FF0000"/>
                </a:solidFill>
              </a:rPr>
              <a:t>publicación</a:t>
            </a:r>
            <a:r>
              <a:rPr lang="es-MX" dirty="0">
                <a:solidFill>
                  <a:srgbClr val="FF0000"/>
                </a:solidFill>
              </a:rPr>
              <a:t> de la </a:t>
            </a:r>
            <a:r>
              <a:rPr lang="es-MX" b="1" dirty="0">
                <a:solidFill>
                  <a:srgbClr val="FF0000"/>
                </a:solidFill>
              </a:rPr>
              <a:t>revista</a:t>
            </a:r>
            <a:r>
              <a:rPr lang="es-MX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56A1315-0EFF-45B1-8255-F1F787EE2F23}"/>
              </a:ext>
            </a:extLst>
          </p:cNvPr>
          <p:cNvSpPr txBox="1"/>
          <p:nvPr/>
        </p:nvSpPr>
        <p:spPr>
          <a:xfrm>
            <a:off x="10519954" y="4785250"/>
            <a:ext cx="11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EE.UU.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9D550D8-AFA9-4227-A61F-3FA7C69A2125}"/>
              </a:ext>
            </a:extLst>
          </p:cNvPr>
          <p:cNvSpPr txBox="1"/>
          <p:nvPr/>
        </p:nvSpPr>
        <p:spPr>
          <a:xfrm>
            <a:off x="10519954" y="5050647"/>
            <a:ext cx="11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España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91D225C-BC09-4A63-8C3C-6EAD738FD0E3}"/>
              </a:ext>
            </a:extLst>
          </p:cNvPr>
          <p:cNvSpPr txBox="1"/>
          <p:nvPr/>
        </p:nvSpPr>
        <p:spPr>
          <a:xfrm>
            <a:off x="10519954" y="5473713"/>
            <a:ext cx="11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Ecuador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6744632-A05A-4785-9882-19AE5D4A2D88}"/>
              </a:ext>
            </a:extLst>
          </p:cNvPr>
          <p:cNvSpPr txBox="1"/>
          <p:nvPr/>
        </p:nvSpPr>
        <p:spPr>
          <a:xfrm>
            <a:off x="10426654" y="6054708"/>
            <a:ext cx="11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Argentina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50ADCDAD-F353-44DC-9235-D54D84E2E48F}"/>
              </a:ext>
            </a:extLst>
          </p:cNvPr>
          <p:cNvCxnSpPr/>
          <p:nvPr/>
        </p:nvCxnSpPr>
        <p:spPr>
          <a:xfrm>
            <a:off x="2506821" y="2008920"/>
            <a:ext cx="7158446" cy="15199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3333A21F-EDF9-4B95-956C-8CD28C962C2F}"/>
              </a:ext>
            </a:extLst>
          </p:cNvPr>
          <p:cNvCxnSpPr/>
          <p:nvPr/>
        </p:nvCxnSpPr>
        <p:spPr>
          <a:xfrm>
            <a:off x="10154194" y="5055304"/>
            <a:ext cx="365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DAE40D01-3BC3-4BC8-8BC8-A5419BE3F0B0}"/>
              </a:ext>
            </a:extLst>
          </p:cNvPr>
          <p:cNvCxnSpPr/>
          <p:nvPr/>
        </p:nvCxnSpPr>
        <p:spPr>
          <a:xfrm>
            <a:off x="10154194" y="5245022"/>
            <a:ext cx="365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8A9A35E7-76A7-48F7-84BB-C6E4900B220C}"/>
              </a:ext>
            </a:extLst>
          </p:cNvPr>
          <p:cNvCxnSpPr/>
          <p:nvPr/>
        </p:nvCxnSpPr>
        <p:spPr>
          <a:xfrm>
            <a:off x="10154194" y="5670452"/>
            <a:ext cx="365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C586D170-B6DB-4967-A9D8-26BCCE4FC090}"/>
              </a:ext>
            </a:extLst>
          </p:cNvPr>
          <p:cNvCxnSpPr/>
          <p:nvPr/>
        </p:nvCxnSpPr>
        <p:spPr>
          <a:xfrm>
            <a:off x="10154194" y="6239983"/>
            <a:ext cx="365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64B2F99-A164-4BFD-81A1-335F5CF3AB79}"/>
              </a:ext>
            </a:extLst>
          </p:cNvPr>
          <p:cNvSpPr txBox="1"/>
          <p:nvPr/>
        </p:nvSpPr>
        <p:spPr>
          <a:xfrm>
            <a:off x="9851878" y="3313285"/>
            <a:ext cx="16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Proporción: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0FA8360-EEA8-4C7B-B48D-256D0BB50C9C}"/>
              </a:ext>
            </a:extLst>
          </p:cNvPr>
          <p:cNvSpPr txBox="1"/>
          <p:nvPr/>
        </p:nvSpPr>
        <p:spPr>
          <a:xfrm>
            <a:off x="9841616" y="3629505"/>
            <a:ext cx="2323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Autores totales              / Autores extranjeros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7CBED6D-3A96-4B44-884C-2D5B312BBD97}"/>
              </a:ext>
            </a:extLst>
          </p:cNvPr>
          <p:cNvSpPr txBox="1"/>
          <p:nvPr/>
        </p:nvSpPr>
        <p:spPr>
          <a:xfrm>
            <a:off x="9492343" y="4224069"/>
            <a:ext cx="2699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(vs país institución autor)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23AF3DD-8F93-4B6D-A84A-2513038D0DBA}"/>
              </a:ext>
            </a:extLst>
          </p:cNvPr>
          <p:cNvSpPr txBox="1"/>
          <p:nvPr/>
        </p:nvSpPr>
        <p:spPr>
          <a:xfrm>
            <a:off x="6331131" y="388893"/>
            <a:ext cx="3648892" cy="584775"/>
          </a:xfrm>
          <a:prstGeom prst="rect">
            <a:avLst/>
          </a:prstGeom>
          <a:solidFill>
            <a:srgbClr val="FFC000"/>
          </a:solidFill>
          <a:effectLst>
            <a:outerShdw blurRad="50800" dist="2413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MX" sz="3200" b="1" dirty="0">
                <a:solidFill>
                  <a:srgbClr val="FF0000"/>
                </a:solidFill>
              </a:rPr>
              <a:t>internacionalización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3994B485-45B6-4BB8-8F0E-5B8B40484BF4}"/>
              </a:ext>
            </a:extLst>
          </p:cNvPr>
          <p:cNvSpPr txBox="1"/>
          <p:nvPr/>
        </p:nvSpPr>
        <p:spPr>
          <a:xfrm>
            <a:off x="3383280" y="3148637"/>
            <a:ext cx="11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Uruguay</a:t>
            </a:r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0DC7BCA6-7153-49D7-B906-D59EB953CE50}"/>
              </a:ext>
            </a:extLst>
          </p:cNvPr>
          <p:cNvCxnSpPr>
            <a:cxnSpLocks/>
          </p:cNvCxnSpPr>
          <p:nvPr/>
        </p:nvCxnSpPr>
        <p:spPr>
          <a:xfrm>
            <a:off x="4333444" y="3333912"/>
            <a:ext cx="5486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E3E5F50D-55C1-4DAF-9F14-A488210817C3}"/>
              </a:ext>
            </a:extLst>
          </p:cNvPr>
          <p:cNvSpPr txBox="1"/>
          <p:nvPr/>
        </p:nvSpPr>
        <p:spPr>
          <a:xfrm>
            <a:off x="4123509" y="4901658"/>
            <a:ext cx="11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Nicaragua</a:t>
            </a:r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9D724C5C-8D4C-4BFC-912E-6CDE47B7B8A6}"/>
              </a:ext>
            </a:extLst>
          </p:cNvPr>
          <p:cNvCxnSpPr>
            <a:cxnSpLocks/>
          </p:cNvCxnSpPr>
          <p:nvPr/>
        </p:nvCxnSpPr>
        <p:spPr>
          <a:xfrm>
            <a:off x="4526745" y="5191621"/>
            <a:ext cx="355339" cy="2543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B7FF042-F7AF-4B03-9C35-2AB4E973DD1D}"/>
              </a:ext>
            </a:extLst>
          </p:cNvPr>
          <p:cNvSpPr txBox="1"/>
          <p:nvPr/>
        </p:nvSpPr>
        <p:spPr>
          <a:xfrm>
            <a:off x="4075611" y="6256085"/>
            <a:ext cx="90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España</a:t>
            </a:r>
          </a:p>
        </p:txBody>
      </p: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03B152C2-7F36-47B9-A0AE-B6D181D0EC1F}"/>
              </a:ext>
            </a:extLst>
          </p:cNvPr>
          <p:cNvCxnSpPr>
            <a:cxnSpLocks/>
          </p:cNvCxnSpPr>
          <p:nvPr/>
        </p:nvCxnSpPr>
        <p:spPr>
          <a:xfrm flipV="1">
            <a:off x="4481787" y="6258991"/>
            <a:ext cx="222627" cy="671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B11F6B06-9185-44E8-BDEC-76107AC4A092}"/>
              </a:ext>
            </a:extLst>
          </p:cNvPr>
          <p:cNvSpPr txBox="1"/>
          <p:nvPr/>
        </p:nvSpPr>
        <p:spPr>
          <a:xfrm>
            <a:off x="4221164" y="5630421"/>
            <a:ext cx="11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EUA</a:t>
            </a:r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C387D956-73E5-43CD-B3AE-765448F4FF7B}"/>
              </a:ext>
            </a:extLst>
          </p:cNvPr>
          <p:cNvCxnSpPr>
            <a:cxnSpLocks/>
          </p:cNvCxnSpPr>
          <p:nvPr/>
        </p:nvCxnSpPr>
        <p:spPr>
          <a:xfrm flipH="1" flipV="1">
            <a:off x="4481787" y="5956813"/>
            <a:ext cx="222627" cy="1238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adroTexto 31">
            <a:extLst>
              <a:ext uri="{FF2B5EF4-FFF2-40B4-BE49-F238E27FC236}">
                <a16:creationId xmlns:a16="http://schemas.microsoft.com/office/drawing/2014/main" id="{B798C567-3BC8-4CD8-98AD-2DD38A6DBB87}"/>
              </a:ext>
            </a:extLst>
          </p:cNvPr>
          <p:cNvSpPr txBox="1"/>
          <p:nvPr/>
        </p:nvSpPr>
        <p:spPr>
          <a:xfrm>
            <a:off x="4093029" y="6530618"/>
            <a:ext cx="11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Cuba</a:t>
            </a:r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C62A3C03-3F24-4743-9DB0-606BA49563AA}"/>
              </a:ext>
            </a:extLst>
          </p:cNvPr>
          <p:cNvCxnSpPr>
            <a:cxnSpLocks/>
          </p:cNvCxnSpPr>
          <p:nvPr/>
        </p:nvCxnSpPr>
        <p:spPr>
          <a:xfrm flipV="1">
            <a:off x="4651640" y="6516765"/>
            <a:ext cx="105547" cy="1010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8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20" grpId="0"/>
      <p:bldP spid="21" grpId="0"/>
      <p:bldP spid="22" grpId="0"/>
      <p:bldP spid="23" grpId="0" animBg="1"/>
      <p:bldP spid="24" grpId="0"/>
      <p:bldP spid="26" grpId="0"/>
      <p:bldP spid="28" grpId="0"/>
      <p:bldP spid="30" grpId="0"/>
      <p:bldP spid="3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81D9781-54E5-4DA9-A8ED-60FC213D4A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86" t="6604" r="17500" b="11365"/>
          <a:stretch/>
        </p:blipFill>
        <p:spPr>
          <a:xfrm>
            <a:off x="1471749" y="191588"/>
            <a:ext cx="9562011" cy="654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782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FFBD4A7-49F3-409A-8046-085D8A9183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34" t="32762" r="34869" b="11873"/>
          <a:stretch/>
        </p:blipFill>
        <p:spPr>
          <a:xfrm>
            <a:off x="1" y="294013"/>
            <a:ext cx="6084714" cy="627522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B6C0C99-A2BE-4C7D-8F60-BC8C1D8B3D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40" t="31930" r="35657" b="12280"/>
          <a:stretch/>
        </p:blipFill>
        <p:spPr>
          <a:xfrm>
            <a:off x="6107288" y="294013"/>
            <a:ext cx="6084712" cy="643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2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7A15827-4FA8-4636-A6EA-756DC71F1C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86" t="7745" r="17357" b="8318"/>
          <a:stretch/>
        </p:blipFill>
        <p:spPr>
          <a:xfrm>
            <a:off x="1036320" y="330847"/>
            <a:ext cx="9483634" cy="633881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FAFD3B2-0184-43BD-A3E1-BF6EA2F793CC}"/>
              </a:ext>
            </a:extLst>
          </p:cNvPr>
          <p:cNvSpPr txBox="1"/>
          <p:nvPr/>
        </p:nvSpPr>
        <p:spPr>
          <a:xfrm>
            <a:off x="6331131" y="388893"/>
            <a:ext cx="2299063" cy="584775"/>
          </a:xfrm>
          <a:prstGeom prst="rect">
            <a:avLst/>
          </a:prstGeom>
          <a:solidFill>
            <a:srgbClr val="FFC000"/>
          </a:solidFill>
          <a:effectLst>
            <a:outerShdw blurRad="50800" dist="2413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MX" sz="3200" b="1" dirty="0">
                <a:solidFill>
                  <a:srgbClr val="FF0000"/>
                </a:solidFill>
              </a:rPr>
              <a:t>endogamia</a:t>
            </a:r>
          </a:p>
        </p:txBody>
      </p:sp>
    </p:spTree>
    <p:extLst>
      <p:ext uri="{BB962C8B-B14F-4D97-AF65-F5344CB8AC3E}">
        <p14:creationId xmlns:p14="http://schemas.microsoft.com/office/powerpoint/2010/main" val="227302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36C3191-C7D0-4715-851E-A5105BEBF4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13" t="13968" r="21929" b="24318"/>
          <a:stretch/>
        </p:blipFill>
        <p:spPr>
          <a:xfrm>
            <a:off x="1645921" y="383176"/>
            <a:ext cx="9309462" cy="613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53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4F4006B-F27B-4930-B19B-75F3596D55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14" t="6731" r="17429" b="9079"/>
          <a:stretch/>
        </p:blipFill>
        <p:spPr>
          <a:xfrm>
            <a:off x="1698710" y="461554"/>
            <a:ext cx="8960581" cy="601762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3A9DCAC-359F-4DCC-8ED2-1282B56B60C2}"/>
              </a:ext>
            </a:extLst>
          </p:cNvPr>
          <p:cNvSpPr txBox="1"/>
          <p:nvPr/>
        </p:nvSpPr>
        <p:spPr>
          <a:xfrm>
            <a:off x="9814560" y="2455817"/>
            <a:ext cx="2220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rgbClr val="FF0000"/>
                </a:solidFill>
              </a:rPr>
              <a:t>autores de </a:t>
            </a:r>
            <a:br>
              <a:rPr lang="es-MX" sz="2400" dirty="0">
                <a:solidFill>
                  <a:srgbClr val="FF0000"/>
                </a:solidFill>
              </a:rPr>
            </a:br>
            <a:r>
              <a:rPr lang="es-MX" sz="2400" b="1" dirty="0">
                <a:solidFill>
                  <a:srgbClr val="FF0000"/>
                </a:solidFill>
              </a:rPr>
              <a:t>57</a:t>
            </a:r>
            <a:r>
              <a:rPr lang="es-MX" sz="2400" dirty="0">
                <a:solidFill>
                  <a:srgbClr val="FF0000"/>
                </a:solidFill>
              </a:rPr>
              <a:t> instituciones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C9D4C8C-843B-4BAC-A08E-D2E61138110E}"/>
              </a:ext>
            </a:extLst>
          </p:cNvPr>
          <p:cNvSpPr txBox="1"/>
          <p:nvPr/>
        </p:nvSpPr>
        <p:spPr>
          <a:xfrm>
            <a:off x="9736183" y="3884806"/>
            <a:ext cx="22990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rgbClr val="FF0000"/>
                </a:solidFill>
              </a:rPr>
              <a:t>34</a:t>
            </a:r>
            <a:r>
              <a:rPr lang="es-MX" sz="2400" dirty="0">
                <a:solidFill>
                  <a:srgbClr val="FF0000"/>
                </a:solidFill>
              </a:rPr>
              <a:t> instituciones diferentes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3F51AA5B-C602-4B1B-B1D3-767D902DD8C6}"/>
              </a:ext>
            </a:extLst>
          </p:cNvPr>
          <p:cNvCxnSpPr>
            <a:cxnSpLocks/>
          </p:cNvCxnSpPr>
          <p:nvPr/>
        </p:nvCxnSpPr>
        <p:spPr>
          <a:xfrm flipV="1">
            <a:off x="3257006" y="2560321"/>
            <a:ext cx="5817325" cy="19768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59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5B70F53-5B95-4134-8305-84D9A89110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16" t="15123" r="17276" b="4080"/>
          <a:stretch/>
        </p:blipFill>
        <p:spPr>
          <a:xfrm>
            <a:off x="1225979" y="177422"/>
            <a:ext cx="9787764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3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0456858-94EA-48B4-9863-08B803B8BC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80" t="17193" r="19178" b="4386"/>
          <a:stretch/>
        </p:blipFill>
        <p:spPr>
          <a:xfrm>
            <a:off x="99540" y="221403"/>
            <a:ext cx="9561818" cy="641519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74B2902-1E29-488C-9CC1-B248FDB31FD2}"/>
              </a:ext>
            </a:extLst>
          </p:cNvPr>
          <p:cNvSpPr txBox="1"/>
          <p:nvPr/>
        </p:nvSpPr>
        <p:spPr>
          <a:xfrm>
            <a:off x="9544301" y="2597407"/>
            <a:ext cx="11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Turquía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8493E6E2-E993-43A5-87FA-38862C930984}"/>
              </a:ext>
            </a:extLst>
          </p:cNvPr>
          <p:cNvCxnSpPr/>
          <p:nvPr/>
        </p:nvCxnSpPr>
        <p:spPr>
          <a:xfrm>
            <a:off x="9178541" y="2867461"/>
            <a:ext cx="365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D1A57EED-0EEF-4702-BD5D-725F671E5038}"/>
              </a:ext>
            </a:extLst>
          </p:cNvPr>
          <p:cNvSpPr txBox="1"/>
          <p:nvPr/>
        </p:nvSpPr>
        <p:spPr>
          <a:xfrm>
            <a:off x="9532708" y="2966739"/>
            <a:ext cx="11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Tailandia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4CDFF92-39FC-4D67-B49E-4B0C1602B298}"/>
              </a:ext>
            </a:extLst>
          </p:cNvPr>
          <p:cNvCxnSpPr/>
          <p:nvPr/>
        </p:nvCxnSpPr>
        <p:spPr>
          <a:xfrm>
            <a:off x="9166948" y="3236793"/>
            <a:ext cx="365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9CE636DD-288D-4ED7-A0B3-3C10FCD0C02C}"/>
              </a:ext>
            </a:extLst>
          </p:cNvPr>
          <p:cNvSpPr txBox="1"/>
          <p:nvPr/>
        </p:nvSpPr>
        <p:spPr>
          <a:xfrm>
            <a:off x="9532708" y="3336071"/>
            <a:ext cx="11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Suiza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89620575-F940-4319-B876-82BA8CE9D40B}"/>
              </a:ext>
            </a:extLst>
          </p:cNvPr>
          <p:cNvCxnSpPr/>
          <p:nvPr/>
        </p:nvCxnSpPr>
        <p:spPr>
          <a:xfrm>
            <a:off x="9166948" y="3606125"/>
            <a:ext cx="365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AEA4823-7A9A-4792-B78F-5BC609B1BEC6}"/>
              </a:ext>
            </a:extLst>
          </p:cNvPr>
          <p:cNvSpPr txBox="1"/>
          <p:nvPr/>
        </p:nvSpPr>
        <p:spPr>
          <a:xfrm>
            <a:off x="9532708" y="3648718"/>
            <a:ext cx="11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Pakistán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40501C3-B983-4156-9BDB-4BEA7B6476AF}"/>
              </a:ext>
            </a:extLst>
          </p:cNvPr>
          <p:cNvCxnSpPr/>
          <p:nvPr/>
        </p:nvCxnSpPr>
        <p:spPr>
          <a:xfrm>
            <a:off x="9166948" y="3918772"/>
            <a:ext cx="365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0A980BC-2618-412A-A5A3-A791C679CFC9}"/>
              </a:ext>
            </a:extLst>
          </p:cNvPr>
          <p:cNvSpPr txBox="1"/>
          <p:nvPr/>
        </p:nvSpPr>
        <p:spPr>
          <a:xfrm>
            <a:off x="9593092" y="4018050"/>
            <a:ext cx="11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Irán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97ED8E98-8466-4AC8-B59E-C70BDEDD5BE8}"/>
              </a:ext>
            </a:extLst>
          </p:cNvPr>
          <p:cNvCxnSpPr/>
          <p:nvPr/>
        </p:nvCxnSpPr>
        <p:spPr>
          <a:xfrm>
            <a:off x="9227332" y="4288104"/>
            <a:ext cx="365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C17085A-ED24-4A0A-BA63-2B47FC917F41}"/>
              </a:ext>
            </a:extLst>
          </p:cNvPr>
          <p:cNvSpPr txBox="1"/>
          <p:nvPr/>
        </p:nvSpPr>
        <p:spPr>
          <a:xfrm>
            <a:off x="9614457" y="4330697"/>
            <a:ext cx="11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India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80919008-DA60-4FB8-9B2E-B6478C2648B4}"/>
              </a:ext>
            </a:extLst>
          </p:cNvPr>
          <p:cNvCxnSpPr/>
          <p:nvPr/>
        </p:nvCxnSpPr>
        <p:spPr>
          <a:xfrm>
            <a:off x="9248697" y="4600751"/>
            <a:ext cx="365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1D1B05A-73A4-44B9-B11A-5929D65F9FD7}"/>
              </a:ext>
            </a:extLst>
          </p:cNvPr>
          <p:cNvSpPr txBox="1"/>
          <p:nvPr/>
        </p:nvSpPr>
        <p:spPr>
          <a:xfrm>
            <a:off x="10506598" y="4543771"/>
            <a:ext cx="11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Francia</a:t>
            </a: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3F372F56-88D3-4DE2-BE7C-BE19024B7470}"/>
              </a:ext>
            </a:extLst>
          </p:cNvPr>
          <p:cNvCxnSpPr>
            <a:cxnSpLocks/>
          </p:cNvCxnSpPr>
          <p:nvPr/>
        </p:nvCxnSpPr>
        <p:spPr>
          <a:xfrm>
            <a:off x="9203699" y="4700029"/>
            <a:ext cx="1302899" cy="1001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DA85876-7B88-4192-BC1A-F96002869DA3}"/>
              </a:ext>
            </a:extLst>
          </p:cNvPr>
          <p:cNvSpPr txBox="1"/>
          <p:nvPr/>
        </p:nvSpPr>
        <p:spPr>
          <a:xfrm>
            <a:off x="10581112" y="4871222"/>
            <a:ext cx="11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EE.UU.</a:t>
            </a: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091DC0B7-2E15-4B51-B568-D68A39E93CE9}"/>
              </a:ext>
            </a:extLst>
          </p:cNvPr>
          <p:cNvCxnSpPr>
            <a:cxnSpLocks/>
          </p:cNvCxnSpPr>
          <p:nvPr/>
        </p:nvCxnSpPr>
        <p:spPr>
          <a:xfrm>
            <a:off x="9203699" y="4842814"/>
            <a:ext cx="1451927" cy="2848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61192215-2E28-48C8-8774-DF8461D55F3A}"/>
              </a:ext>
            </a:extLst>
          </p:cNvPr>
          <p:cNvSpPr txBox="1"/>
          <p:nvPr/>
        </p:nvSpPr>
        <p:spPr>
          <a:xfrm>
            <a:off x="9594878" y="5015207"/>
            <a:ext cx="11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Cuba</a:t>
            </a:r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297D1990-9248-4296-8219-A87F6E2DD96E}"/>
              </a:ext>
            </a:extLst>
          </p:cNvPr>
          <p:cNvCxnSpPr/>
          <p:nvPr/>
        </p:nvCxnSpPr>
        <p:spPr>
          <a:xfrm>
            <a:off x="9157176" y="5240554"/>
            <a:ext cx="365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C390856-F40D-48B0-8C62-4287BE9DB45C}"/>
              </a:ext>
            </a:extLst>
          </p:cNvPr>
          <p:cNvSpPr txBox="1"/>
          <p:nvPr/>
        </p:nvSpPr>
        <p:spPr>
          <a:xfrm>
            <a:off x="9522936" y="5399531"/>
            <a:ext cx="11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China</a:t>
            </a:r>
          </a:p>
        </p:txBody>
      </p: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F6BA8FFE-95BE-4852-8C44-82743F72F743}"/>
              </a:ext>
            </a:extLst>
          </p:cNvPr>
          <p:cNvCxnSpPr/>
          <p:nvPr/>
        </p:nvCxnSpPr>
        <p:spPr>
          <a:xfrm>
            <a:off x="9178541" y="5678829"/>
            <a:ext cx="365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16E29686-B9D0-4A4E-B5A0-E1A4BF1494DA}"/>
              </a:ext>
            </a:extLst>
          </p:cNvPr>
          <p:cNvSpPr txBox="1"/>
          <p:nvPr/>
        </p:nvSpPr>
        <p:spPr>
          <a:xfrm>
            <a:off x="9528895" y="5670003"/>
            <a:ext cx="11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Brasil</a:t>
            </a:r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2108F9EF-170F-46E1-A42A-2F7E1E49C9AE}"/>
              </a:ext>
            </a:extLst>
          </p:cNvPr>
          <p:cNvCxnSpPr/>
          <p:nvPr/>
        </p:nvCxnSpPr>
        <p:spPr>
          <a:xfrm>
            <a:off x="9163135" y="5940057"/>
            <a:ext cx="365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adroTexto 31">
            <a:extLst>
              <a:ext uri="{FF2B5EF4-FFF2-40B4-BE49-F238E27FC236}">
                <a16:creationId xmlns:a16="http://schemas.microsoft.com/office/drawing/2014/main" id="{6BD80D76-CD9D-4C35-88F9-C54C3EE59CF0}"/>
              </a:ext>
            </a:extLst>
          </p:cNvPr>
          <p:cNvSpPr txBox="1"/>
          <p:nvPr/>
        </p:nvSpPr>
        <p:spPr>
          <a:xfrm>
            <a:off x="9544301" y="5910315"/>
            <a:ext cx="11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Argelia</a:t>
            </a:r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F54F093A-11F1-48C9-A68A-7A86312C894E}"/>
              </a:ext>
            </a:extLst>
          </p:cNvPr>
          <p:cNvCxnSpPr/>
          <p:nvPr/>
        </p:nvCxnSpPr>
        <p:spPr>
          <a:xfrm>
            <a:off x="9178541" y="6180369"/>
            <a:ext cx="365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66B23FDB-6170-465D-B00E-D71559348A4D}"/>
              </a:ext>
            </a:extLst>
          </p:cNvPr>
          <p:cNvSpPr txBox="1"/>
          <p:nvPr/>
        </p:nvSpPr>
        <p:spPr>
          <a:xfrm>
            <a:off x="9632027" y="6258584"/>
            <a:ext cx="11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Alemania</a:t>
            </a:r>
          </a:p>
        </p:txBody>
      </p: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EB36DB59-EADE-4E0A-999F-E05F27414302}"/>
              </a:ext>
            </a:extLst>
          </p:cNvPr>
          <p:cNvCxnSpPr>
            <a:cxnSpLocks/>
          </p:cNvCxnSpPr>
          <p:nvPr/>
        </p:nvCxnSpPr>
        <p:spPr>
          <a:xfrm>
            <a:off x="9157176" y="6275392"/>
            <a:ext cx="474851" cy="2532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14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  <p:bldP spid="14" grpId="0"/>
      <p:bldP spid="16" grpId="0"/>
      <p:bldP spid="18" grpId="0"/>
      <p:bldP spid="21" grpId="0"/>
      <p:bldP spid="26" grpId="0"/>
      <p:bldP spid="28" grpId="0"/>
      <p:bldP spid="30" grpId="0"/>
      <p:bldP spid="32" grpId="0"/>
      <p:bldP spid="3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74C62FC-1623-42B1-9546-A794AE92E8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55" t="6567" r="18732" b="12836"/>
          <a:stretch/>
        </p:blipFill>
        <p:spPr>
          <a:xfrm>
            <a:off x="198295" y="395784"/>
            <a:ext cx="9205011" cy="643873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0E832C4-5D6A-42AB-BCF9-7A75593CF9EB}"/>
              </a:ext>
            </a:extLst>
          </p:cNvPr>
          <p:cNvSpPr txBox="1"/>
          <p:nvPr/>
        </p:nvSpPr>
        <p:spPr>
          <a:xfrm>
            <a:off x="9535886" y="2876292"/>
            <a:ext cx="11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Portugal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EF243688-9840-44D9-91E5-6E6C89F8246F}"/>
              </a:ext>
            </a:extLst>
          </p:cNvPr>
          <p:cNvCxnSpPr>
            <a:cxnSpLocks/>
          </p:cNvCxnSpPr>
          <p:nvPr/>
        </p:nvCxnSpPr>
        <p:spPr>
          <a:xfrm flipV="1">
            <a:off x="8681185" y="3143794"/>
            <a:ext cx="941786" cy="2567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19304CB4-6920-4CBC-A6BC-C1D0AFA5D327}"/>
              </a:ext>
            </a:extLst>
          </p:cNvPr>
          <p:cNvSpPr txBox="1"/>
          <p:nvPr/>
        </p:nvSpPr>
        <p:spPr>
          <a:xfrm>
            <a:off x="9622971" y="3215926"/>
            <a:ext cx="11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Perú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7E38CEE1-4C6D-481B-A567-8BEB1235F513}"/>
              </a:ext>
            </a:extLst>
          </p:cNvPr>
          <p:cNvCxnSpPr>
            <a:cxnSpLocks/>
          </p:cNvCxnSpPr>
          <p:nvPr/>
        </p:nvCxnSpPr>
        <p:spPr>
          <a:xfrm flipV="1">
            <a:off x="8681185" y="3483428"/>
            <a:ext cx="1028871" cy="296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98D72F6-EC93-48F0-8073-E5F31F1D4F3C}"/>
              </a:ext>
            </a:extLst>
          </p:cNvPr>
          <p:cNvSpPr txBox="1"/>
          <p:nvPr/>
        </p:nvSpPr>
        <p:spPr>
          <a:xfrm>
            <a:off x="9710056" y="3441957"/>
            <a:ext cx="11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México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34BB2FA0-F9E4-4602-BE61-1C72580FF24D}"/>
              </a:ext>
            </a:extLst>
          </p:cNvPr>
          <p:cNvCxnSpPr>
            <a:cxnSpLocks/>
          </p:cNvCxnSpPr>
          <p:nvPr/>
        </p:nvCxnSpPr>
        <p:spPr>
          <a:xfrm>
            <a:off x="8681185" y="3668094"/>
            <a:ext cx="1115956" cy="413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D07D6F5-4728-422F-A818-814E92AA7005}"/>
              </a:ext>
            </a:extLst>
          </p:cNvPr>
          <p:cNvSpPr txBox="1"/>
          <p:nvPr/>
        </p:nvSpPr>
        <p:spPr>
          <a:xfrm>
            <a:off x="9710056" y="3733120"/>
            <a:ext cx="11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EE.UU.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36216A8-42CA-4E1A-BB08-7862746FAE71}"/>
              </a:ext>
            </a:extLst>
          </p:cNvPr>
          <p:cNvCxnSpPr>
            <a:cxnSpLocks/>
          </p:cNvCxnSpPr>
          <p:nvPr/>
        </p:nvCxnSpPr>
        <p:spPr>
          <a:xfrm>
            <a:off x="8681185" y="3836224"/>
            <a:ext cx="1115956" cy="1110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84A8490-282D-4714-8EEF-FD7319907A91}"/>
              </a:ext>
            </a:extLst>
          </p:cNvPr>
          <p:cNvSpPr txBox="1"/>
          <p:nvPr/>
        </p:nvSpPr>
        <p:spPr>
          <a:xfrm>
            <a:off x="9797141" y="4065648"/>
            <a:ext cx="11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Ecuador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10364FA4-EF5A-4517-983A-43CBAF5D8760}"/>
              </a:ext>
            </a:extLst>
          </p:cNvPr>
          <p:cNvCxnSpPr>
            <a:cxnSpLocks/>
          </p:cNvCxnSpPr>
          <p:nvPr/>
        </p:nvCxnSpPr>
        <p:spPr>
          <a:xfrm>
            <a:off x="8681185" y="4126113"/>
            <a:ext cx="1203041" cy="1536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C72FB81-6815-488B-B5FF-203776B9BE66}"/>
              </a:ext>
            </a:extLst>
          </p:cNvPr>
          <p:cNvSpPr txBox="1"/>
          <p:nvPr/>
        </p:nvSpPr>
        <p:spPr>
          <a:xfrm>
            <a:off x="9797141" y="4582842"/>
            <a:ext cx="11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Chile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4B958751-92B2-46C6-832A-CAE50102E77F}"/>
              </a:ext>
            </a:extLst>
          </p:cNvPr>
          <p:cNvCxnSpPr>
            <a:cxnSpLocks/>
          </p:cNvCxnSpPr>
          <p:nvPr/>
        </p:nvCxnSpPr>
        <p:spPr>
          <a:xfrm>
            <a:off x="8743406" y="4767508"/>
            <a:ext cx="1140820" cy="294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B0E94F24-F03F-41B8-8D21-8054DD64B646}"/>
              </a:ext>
            </a:extLst>
          </p:cNvPr>
          <p:cNvSpPr txBox="1"/>
          <p:nvPr/>
        </p:nvSpPr>
        <p:spPr>
          <a:xfrm>
            <a:off x="9734920" y="5136840"/>
            <a:ext cx="11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Brasil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61452162-F9AA-469A-BDA6-36AF61BCB806}"/>
              </a:ext>
            </a:extLst>
          </p:cNvPr>
          <p:cNvCxnSpPr>
            <a:cxnSpLocks/>
          </p:cNvCxnSpPr>
          <p:nvPr/>
        </p:nvCxnSpPr>
        <p:spPr>
          <a:xfrm>
            <a:off x="8681185" y="5321506"/>
            <a:ext cx="1140820" cy="294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3FECE573-D1B5-4B95-A6AA-00AE0CC35110}"/>
              </a:ext>
            </a:extLst>
          </p:cNvPr>
          <p:cNvSpPr txBox="1"/>
          <p:nvPr/>
        </p:nvSpPr>
        <p:spPr>
          <a:xfrm>
            <a:off x="9734920" y="5506172"/>
            <a:ext cx="11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Bolivia</a:t>
            </a:r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1B1CE97C-C188-402C-9F3F-FD46554A1D30}"/>
              </a:ext>
            </a:extLst>
          </p:cNvPr>
          <p:cNvCxnSpPr>
            <a:cxnSpLocks/>
          </p:cNvCxnSpPr>
          <p:nvPr/>
        </p:nvCxnSpPr>
        <p:spPr>
          <a:xfrm>
            <a:off x="8681185" y="5690838"/>
            <a:ext cx="1140820" cy="294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A3FE62F-206C-4772-9FB1-C2854E6DFE03}"/>
              </a:ext>
            </a:extLst>
          </p:cNvPr>
          <p:cNvSpPr txBox="1"/>
          <p:nvPr/>
        </p:nvSpPr>
        <p:spPr>
          <a:xfrm>
            <a:off x="9710056" y="5963936"/>
            <a:ext cx="11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 Argentina</a:t>
            </a:r>
          </a:p>
        </p:txBody>
      </p: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D5DA9AF0-7A10-4DCB-883B-E6DE9A63BC2E}"/>
              </a:ext>
            </a:extLst>
          </p:cNvPr>
          <p:cNvCxnSpPr>
            <a:cxnSpLocks/>
          </p:cNvCxnSpPr>
          <p:nvPr/>
        </p:nvCxnSpPr>
        <p:spPr>
          <a:xfrm>
            <a:off x="8656321" y="6148602"/>
            <a:ext cx="1140820" cy="294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59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3" grpId="0"/>
      <p:bldP spid="16" grpId="0"/>
      <p:bldP spid="19" grpId="0"/>
      <p:bldP spid="22" grpId="0"/>
      <p:bldP spid="25" grpId="0"/>
      <p:bldP spid="27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6F8A9C4-CCB6-41D5-B527-006F1870BB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28" r="24714" b="4000"/>
          <a:stretch/>
        </p:blipFill>
        <p:spPr>
          <a:xfrm>
            <a:off x="1550125" y="1056332"/>
            <a:ext cx="8795657" cy="580166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A34BD35-E9F1-4335-9DDE-6EF466F5C3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29" t="33143" r="50000" b="53651"/>
          <a:stretch/>
        </p:blipFill>
        <p:spPr>
          <a:xfrm>
            <a:off x="5695406" y="2882536"/>
            <a:ext cx="1959430" cy="90569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A9C1787-EF14-48CD-BCEE-0234648D167A}"/>
              </a:ext>
            </a:extLst>
          </p:cNvPr>
          <p:cNvSpPr txBox="1"/>
          <p:nvPr/>
        </p:nvSpPr>
        <p:spPr>
          <a:xfrm>
            <a:off x="6749141" y="6581001"/>
            <a:ext cx="3596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hlinkClick r:id="rId4"/>
              </a:rPr>
              <a:t>https://revistas.ucr.ac.cr/index.php/eciencias/tasauto</a:t>
            </a:r>
            <a:r>
              <a:rPr lang="es-MX" sz="1200" dirty="0"/>
              <a:t>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6ABDD63-CAB5-4091-9C68-36AB34788131}"/>
              </a:ext>
            </a:extLst>
          </p:cNvPr>
          <p:cNvSpPr txBox="1"/>
          <p:nvPr/>
        </p:nvSpPr>
        <p:spPr>
          <a:xfrm>
            <a:off x="1387061" y="322318"/>
            <a:ext cx="9906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dirty="0">
                <a:solidFill>
                  <a:schemeClr val="accent4">
                    <a:lumMod val="75000"/>
                  </a:schemeClr>
                </a:solidFill>
                <a:latin typeface="Arial Rounded MT Bold" panose="020F0704030504030204" pitchFamily="34" charset="0"/>
              </a:rPr>
              <a:t>Incluya los indicadores BIBLAT en el portal de su revista</a:t>
            </a:r>
          </a:p>
        </p:txBody>
      </p:sp>
    </p:spTree>
    <p:extLst>
      <p:ext uri="{BB962C8B-B14F-4D97-AF65-F5344CB8AC3E}">
        <p14:creationId xmlns:p14="http://schemas.microsoft.com/office/powerpoint/2010/main" val="82601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0707" r="58749" b="6316"/>
          <a:stretch>
            <a:fillRect/>
          </a:stretch>
        </p:blipFill>
        <p:spPr>
          <a:xfrm>
            <a:off x="-90521" y="-16659"/>
            <a:ext cx="6479117" cy="6858000"/>
          </a:xfrm>
        </p:spPr>
      </p:pic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3" cstate="print"/>
          <a:srcRect l="9973" r="61375" b="23814"/>
          <a:stretch>
            <a:fillRect/>
          </a:stretch>
        </p:blipFill>
        <p:spPr bwMode="auto">
          <a:xfrm>
            <a:off x="6219522" y="-34904"/>
            <a:ext cx="600074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ángulo 1"/>
          <p:cNvSpPr/>
          <p:nvPr/>
        </p:nvSpPr>
        <p:spPr>
          <a:xfrm>
            <a:off x="0" y="1196752"/>
            <a:ext cx="5711957" cy="648072"/>
          </a:xfrm>
          <a:prstGeom prst="rect">
            <a:avLst/>
          </a:prstGeom>
          <a:noFill/>
          <a:ln w="57150"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0" y="1844825"/>
            <a:ext cx="5711957" cy="552257"/>
          </a:xfrm>
          <a:prstGeom prst="rect">
            <a:avLst/>
          </a:prstGeom>
          <a:noFill/>
          <a:ln w="57150"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/>
          <p:cNvSpPr/>
          <p:nvPr/>
        </p:nvSpPr>
        <p:spPr>
          <a:xfrm>
            <a:off x="0" y="2397082"/>
            <a:ext cx="5711957" cy="552257"/>
          </a:xfrm>
          <a:prstGeom prst="rect">
            <a:avLst/>
          </a:prstGeom>
          <a:noFill/>
          <a:ln w="57150"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/>
          <p:cNvSpPr/>
          <p:nvPr/>
        </p:nvSpPr>
        <p:spPr>
          <a:xfrm>
            <a:off x="2957579" y="107126"/>
            <a:ext cx="1602251" cy="537370"/>
          </a:xfrm>
          <a:prstGeom prst="rect">
            <a:avLst/>
          </a:prstGeom>
          <a:noFill/>
          <a:ln w="57150"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/>
          <p:cNvSpPr/>
          <p:nvPr/>
        </p:nvSpPr>
        <p:spPr>
          <a:xfrm>
            <a:off x="1419697" y="5114654"/>
            <a:ext cx="4143484" cy="931188"/>
          </a:xfrm>
          <a:prstGeom prst="rect">
            <a:avLst/>
          </a:prstGeom>
          <a:noFill/>
          <a:ln w="57150"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/>
          <p:cNvSpPr/>
          <p:nvPr/>
        </p:nvSpPr>
        <p:spPr>
          <a:xfrm>
            <a:off x="150354" y="3423212"/>
            <a:ext cx="1267325" cy="653860"/>
          </a:xfrm>
          <a:prstGeom prst="rect">
            <a:avLst/>
          </a:prstGeom>
          <a:noFill/>
          <a:ln w="57150"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/>
          <p:cNvSpPr/>
          <p:nvPr/>
        </p:nvSpPr>
        <p:spPr>
          <a:xfrm>
            <a:off x="1417680" y="3453674"/>
            <a:ext cx="4145501" cy="1492889"/>
          </a:xfrm>
          <a:prstGeom prst="rect">
            <a:avLst/>
          </a:prstGeom>
          <a:noFill/>
          <a:ln w="57150"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/>
          <p:cNvSpPr/>
          <p:nvPr/>
        </p:nvSpPr>
        <p:spPr>
          <a:xfrm>
            <a:off x="138746" y="5098962"/>
            <a:ext cx="1267325" cy="653860"/>
          </a:xfrm>
          <a:prstGeom prst="rect">
            <a:avLst/>
          </a:prstGeom>
          <a:noFill/>
          <a:ln w="57150"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786B16D-BFBA-41FB-B04D-0FDEA9BA9070}"/>
              </a:ext>
            </a:extLst>
          </p:cNvPr>
          <p:cNvSpPr txBox="1"/>
          <p:nvPr/>
        </p:nvSpPr>
        <p:spPr>
          <a:xfrm rot="16200000">
            <a:off x="4208284" y="3414477"/>
            <a:ext cx="3735930" cy="584775"/>
          </a:xfrm>
          <a:prstGeom prst="rect">
            <a:avLst/>
          </a:prstGeom>
          <a:solidFill>
            <a:srgbClr val="FFFF00"/>
          </a:solidFill>
          <a:effectLst>
            <a:outerShdw blurRad="50800" dist="2286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/>
              <a:t>CONTENIDO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93AAF92-A783-4694-8D6A-178BE3EE6006}"/>
              </a:ext>
            </a:extLst>
          </p:cNvPr>
          <p:cNvSpPr txBox="1"/>
          <p:nvPr/>
        </p:nvSpPr>
        <p:spPr>
          <a:xfrm>
            <a:off x="144232" y="102251"/>
            <a:ext cx="1820091" cy="584775"/>
          </a:xfrm>
          <a:prstGeom prst="rect">
            <a:avLst/>
          </a:prstGeom>
          <a:solidFill>
            <a:srgbClr val="FFFF00"/>
          </a:solidFill>
          <a:effectLst>
            <a:outerShdw blurRad="50800" dist="1905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/>
              <a:t>FRONT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2C9622E4-9921-4C4B-BAA3-8C95F8CBE7FE}"/>
              </a:ext>
            </a:extLst>
          </p:cNvPr>
          <p:cNvSpPr txBox="1"/>
          <p:nvPr/>
        </p:nvSpPr>
        <p:spPr>
          <a:xfrm>
            <a:off x="5423013" y="783109"/>
            <a:ext cx="1209066" cy="584775"/>
          </a:xfrm>
          <a:prstGeom prst="rect">
            <a:avLst/>
          </a:prstGeom>
          <a:solidFill>
            <a:srgbClr val="FFFF00"/>
          </a:solidFill>
          <a:effectLst>
            <a:outerShdw blurRad="50800" dist="2286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MX" sz="3200" b="1" dirty="0"/>
              <a:t>BODY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60029946-60FB-4416-9682-ADB64B7427D5}"/>
              </a:ext>
            </a:extLst>
          </p:cNvPr>
          <p:cNvSpPr txBox="1"/>
          <p:nvPr/>
        </p:nvSpPr>
        <p:spPr>
          <a:xfrm>
            <a:off x="8569775" y="55510"/>
            <a:ext cx="1820091" cy="584775"/>
          </a:xfrm>
          <a:prstGeom prst="rect">
            <a:avLst/>
          </a:prstGeom>
          <a:solidFill>
            <a:srgbClr val="FFFF00"/>
          </a:solidFill>
          <a:effectLst>
            <a:outerShdw blurRad="50800" dist="1905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/>
              <a:t>BACK</a:t>
            </a:r>
          </a:p>
        </p:txBody>
      </p:sp>
      <p:grpSp>
        <p:nvGrpSpPr>
          <p:cNvPr id="57362" name="Grupo 57361">
            <a:extLst>
              <a:ext uri="{FF2B5EF4-FFF2-40B4-BE49-F238E27FC236}">
                <a16:creationId xmlns:a16="http://schemas.microsoft.com/office/drawing/2014/main" id="{6AB3B7A4-E27A-4836-B5E4-0E0B6E0E0B70}"/>
              </a:ext>
            </a:extLst>
          </p:cNvPr>
          <p:cNvGrpSpPr/>
          <p:nvPr/>
        </p:nvGrpSpPr>
        <p:grpSpPr>
          <a:xfrm>
            <a:off x="4630901" y="11478"/>
            <a:ext cx="1738907" cy="467961"/>
            <a:chOff x="4630901" y="11478"/>
            <a:chExt cx="1738907" cy="467961"/>
          </a:xfrm>
        </p:grpSpPr>
        <p:sp>
          <p:nvSpPr>
            <p:cNvPr id="57344" name="Flecha: pentágono 57343">
              <a:extLst>
                <a:ext uri="{FF2B5EF4-FFF2-40B4-BE49-F238E27FC236}">
                  <a16:creationId xmlns:a16="http://schemas.microsoft.com/office/drawing/2014/main" id="{763B07BA-59EA-4BD1-9BC0-2F444DCA0599}"/>
                </a:ext>
              </a:extLst>
            </p:cNvPr>
            <p:cNvSpPr/>
            <p:nvPr/>
          </p:nvSpPr>
          <p:spPr>
            <a:xfrm flipH="1">
              <a:off x="4630901" y="11478"/>
              <a:ext cx="1712602" cy="467961"/>
            </a:xfrm>
            <a:prstGeom prst="homePlat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165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52" name="CuadroTexto 51">
              <a:extLst>
                <a:ext uri="{FF2B5EF4-FFF2-40B4-BE49-F238E27FC236}">
                  <a16:creationId xmlns:a16="http://schemas.microsoft.com/office/drawing/2014/main" id="{F7852D11-1E63-48DB-9CD0-97A7FF2D84DD}"/>
                </a:ext>
              </a:extLst>
            </p:cNvPr>
            <p:cNvSpPr txBox="1"/>
            <p:nvPr/>
          </p:nvSpPr>
          <p:spPr>
            <a:xfrm>
              <a:off x="4808665" y="16659"/>
              <a:ext cx="15611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000" b="1" dirty="0"/>
                <a:t>título revista</a:t>
              </a:r>
            </a:p>
          </p:txBody>
        </p:sp>
      </p:grpSp>
      <p:grpSp>
        <p:nvGrpSpPr>
          <p:cNvPr id="57356" name="Grupo 57355">
            <a:extLst>
              <a:ext uri="{FF2B5EF4-FFF2-40B4-BE49-F238E27FC236}">
                <a16:creationId xmlns:a16="http://schemas.microsoft.com/office/drawing/2014/main" id="{5D17FD82-1B97-4C09-B6B9-0D74B8E90D26}"/>
              </a:ext>
            </a:extLst>
          </p:cNvPr>
          <p:cNvGrpSpPr/>
          <p:nvPr/>
        </p:nvGrpSpPr>
        <p:grpSpPr>
          <a:xfrm>
            <a:off x="4627029" y="476738"/>
            <a:ext cx="2016597" cy="467961"/>
            <a:chOff x="4627029" y="476738"/>
            <a:chExt cx="2016597" cy="467961"/>
          </a:xfrm>
        </p:grpSpPr>
        <p:sp>
          <p:nvSpPr>
            <p:cNvPr id="60" name="Flecha: pentágono 59">
              <a:extLst>
                <a:ext uri="{FF2B5EF4-FFF2-40B4-BE49-F238E27FC236}">
                  <a16:creationId xmlns:a16="http://schemas.microsoft.com/office/drawing/2014/main" id="{35158737-D07D-445C-B758-6894BE08BE65}"/>
                </a:ext>
              </a:extLst>
            </p:cNvPr>
            <p:cNvSpPr/>
            <p:nvPr/>
          </p:nvSpPr>
          <p:spPr>
            <a:xfrm flipH="1">
              <a:off x="4627029" y="476738"/>
              <a:ext cx="1712602" cy="467961"/>
            </a:xfrm>
            <a:prstGeom prst="homePlat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165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61" name="CuadroTexto 60">
              <a:extLst>
                <a:ext uri="{FF2B5EF4-FFF2-40B4-BE49-F238E27FC236}">
                  <a16:creationId xmlns:a16="http://schemas.microsoft.com/office/drawing/2014/main" id="{B0261863-B166-46D7-AF7C-FC7FA0D89177}"/>
                </a:ext>
              </a:extLst>
            </p:cNvPr>
            <p:cNvSpPr txBox="1"/>
            <p:nvPr/>
          </p:nvSpPr>
          <p:spPr>
            <a:xfrm>
              <a:off x="4890987" y="483038"/>
              <a:ext cx="17526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000" b="1" dirty="0"/>
                <a:t>disciplina</a:t>
              </a:r>
            </a:p>
          </p:txBody>
        </p:sp>
      </p:grpSp>
      <p:grpSp>
        <p:nvGrpSpPr>
          <p:cNvPr id="57366" name="Grupo 57365">
            <a:extLst>
              <a:ext uri="{FF2B5EF4-FFF2-40B4-BE49-F238E27FC236}">
                <a16:creationId xmlns:a16="http://schemas.microsoft.com/office/drawing/2014/main" id="{81946BC3-0309-49D5-81A2-02B5E985DF72}"/>
              </a:ext>
            </a:extLst>
          </p:cNvPr>
          <p:cNvGrpSpPr/>
          <p:nvPr/>
        </p:nvGrpSpPr>
        <p:grpSpPr>
          <a:xfrm>
            <a:off x="4660067" y="1789401"/>
            <a:ext cx="1906363" cy="710619"/>
            <a:chOff x="3854183" y="1949378"/>
            <a:chExt cx="1906363" cy="710619"/>
          </a:xfrm>
        </p:grpSpPr>
        <p:sp>
          <p:nvSpPr>
            <p:cNvPr id="54" name="Flecha: pentágono 53">
              <a:extLst>
                <a:ext uri="{FF2B5EF4-FFF2-40B4-BE49-F238E27FC236}">
                  <a16:creationId xmlns:a16="http://schemas.microsoft.com/office/drawing/2014/main" id="{7F69A11D-9594-470D-AE11-AE2439A3035D}"/>
                </a:ext>
              </a:extLst>
            </p:cNvPr>
            <p:cNvSpPr/>
            <p:nvPr/>
          </p:nvSpPr>
          <p:spPr>
            <a:xfrm flipH="1">
              <a:off x="3854183" y="1949378"/>
              <a:ext cx="1809184" cy="659663"/>
            </a:xfrm>
            <a:prstGeom prst="homePlat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165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62" name="CuadroTexto 61">
              <a:extLst>
                <a:ext uri="{FF2B5EF4-FFF2-40B4-BE49-F238E27FC236}">
                  <a16:creationId xmlns:a16="http://schemas.microsoft.com/office/drawing/2014/main" id="{16298C53-473E-4E0B-B2EA-FAB6193F930A}"/>
                </a:ext>
              </a:extLst>
            </p:cNvPr>
            <p:cNvSpPr txBox="1"/>
            <p:nvPr/>
          </p:nvSpPr>
          <p:spPr>
            <a:xfrm>
              <a:off x="4137792" y="1952111"/>
              <a:ext cx="16227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000" b="1" dirty="0"/>
                <a:t>     autor</a:t>
              </a:r>
            </a:p>
            <a:p>
              <a:r>
                <a:rPr lang="es-MX" sz="2000" b="1" dirty="0"/>
                <a:t>   coautores</a:t>
              </a:r>
              <a:endParaRPr lang="es-MX" sz="2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7358" name="Grupo 57357">
            <a:extLst>
              <a:ext uri="{FF2B5EF4-FFF2-40B4-BE49-F238E27FC236}">
                <a16:creationId xmlns:a16="http://schemas.microsoft.com/office/drawing/2014/main" id="{F2E440B3-2092-4BD3-9718-993E0FEDAD40}"/>
              </a:ext>
            </a:extLst>
          </p:cNvPr>
          <p:cNvGrpSpPr/>
          <p:nvPr/>
        </p:nvGrpSpPr>
        <p:grpSpPr>
          <a:xfrm>
            <a:off x="1307950" y="3404326"/>
            <a:ext cx="2182480" cy="727381"/>
            <a:chOff x="1277448" y="3404326"/>
            <a:chExt cx="2182480" cy="727381"/>
          </a:xfrm>
        </p:grpSpPr>
        <p:sp>
          <p:nvSpPr>
            <p:cNvPr id="63" name="Flecha: pentágono 62">
              <a:extLst>
                <a:ext uri="{FF2B5EF4-FFF2-40B4-BE49-F238E27FC236}">
                  <a16:creationId xmlns:a16="http://schemas.microsoft.com/office/drawing/2014/main" id="{1FC2C6FB-0D0F-456A-93EB-0EED80D86AEB}"/>
                </a:ext>
              </a:extLst>
            </p:cNvPr>
            <p:cNvSpPr/>
            <p:nvPr/>
          </p:nvSpPr>
          <p:spPr>
            <a:xfrm flipH="1">
              <a:off x="1277448" y="3404326"/>
              <a:ext cx="1809184" cy="659663"/>
            </a:xfrm>
            <a:prstGeom prst="homePlat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165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64" name="CuadroTexto 63">
              <a:extLst>
                <a:ext uri="{FF2B5EF4-FFF2-40B4-BE49-F238E27FC236}">
                  <a16:creationId xmlns:a16="http://schemas.microsoft.com/office/drawing/2014/main" id="{39CA04BA-99FD-40E1-9950-23A457809B81}"/>
                </a:ext>
              </a:extLst>
            </p:cNvPr>
            <p:cNvSpPr txBox="1"/>
            <p:nvPr/>
          </p:nvSpPr>
          <p:spPr>
            <a:xfrm>
              <a:off x="1480741" y="3423821"/>
              <a:ext cx="19791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000" b="1" dirty="0"/>
                <a:t>Palabras clave</a:t>
              </a:r>
            </a:p>
            <a:p>
              <a:r>
                <a:rPr lang="es-MX" sz="2000" b="1" dirty="0"/>
                <a:t>       </a:t>
              </a:r>
              <a:r>
                <a:rPr lang="es-MX" sz="2000" b="1" dirty="0">
                  <a:solidFill>
                    <a:srgbClr val="FF0000"/>
                  </a:solidFill>
                </a:rPr>
                <a:t>tema</a:t>
              </a:r>
            </a:p>
          </p:txBody>
        </p:sp>
      </p:grpSp>
      <p:grpSp>
        <p:nvGrpSpPr>
          <p:cNvPr id="57359" name="Grupo 57358">
            <a:extLst>
              <a:ext uri="{FF2B5EF4-FFF2-40B4-BE49-F238E27FC236}">
                <a16:creationId xmlns:a16="http://schemas.microsoft.com/office/drawing/2014/main" id="{7F73BDA2-6C47-422C-A9D1-B65695FD99E2}"/>
              </a:ext>
            </a:extLst>
          </p:cNvPr>
          <p:cNvGrpSpPr/>
          <p:nvPr/>
        </p:nvGrpSpPr>
        <p:grpSpPr>
          <a:xfrm>
            <a:off x="1327912" y="5098676"/>
            <a:ext cx="1836598" cy="723864"/>
            <a:chOff x="1327912" y="5098676"/>
            <a:chExt cx="1836598" cy="723864"/>
          </a:xfrm>
        </p:grpSpPr>
        <p:sp>
          <p:nvSpPr>
            <p:cNvPr id="65" name="Flecha: pentágono 64">
              <a:extLst>
                <a:ext uri="{FF2B5EF4-FFF2-40B4-BE49-F238E27FC236}">
                  <a16:creationId xmlns:a16="http://schemas.microsoft.com/office/drawing/2014/main" id="{A7C1D8C4-CCAC-48E9-9DDB-694AFFE72337}"/>
                </a:ext>
              </a:extLst>
            </p:cNvPr>
            <p:cNvSpPr/>
            <p:nvPr/>
          </p:nvSpPr>
          <p:spPr>
            <a:xfrm flipH="1">
              <a:off x="1327912" y="5098676"/>
              <a:ext cx="1809184" cy="659663"/>
            </a:xfrm>
            <a:prstGeom prst="homePlat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165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66" name="CuadroTexto 65">
              <a:extLst>
                <a:ext uri="{FF2B5EF4-FFF2-40B4-BE49-F238E27FC236}">
                  <a16:creationId xmlns:a16="http://schemas.microsoft.com/office/drawing/2014/main" id="{0343FE4D-E725-478C-885D-997EC0D9D6A9}"/>
                </a:ext>
              </a:extLst>
            </p:cNvPr>
            <p:cNvSpPr txBox="1"/>
            <p:nvPr/>
          </p:nvSpPr>
          <p:spPr>
            <a:xfrm>
              <a:off x="1541756" y="5114654"/>
              <a:ext cx="16227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000" b="1" dirty="0"/>
                <a:t>   </a:t>
              </a:r>
              <a:r>
                <a:rPr lang="es-MX" sz="2000" b="1" dirty="0" err="1"/>
                <a:t>Keywords</a:t>
              </a:r>
              <a:endParaRPr lang="es-MX" sz="2000" b="1" dirty="0"/>
            </a:p>
            <a:p>
              <a:r>
                <a:rPr lang="es-MX" sz="2000" b="1" dirty="0"/>
                <a:t>       </a:t>
              </a:r>
              <a:r>
                <a:rPr lang="es-MX" sz="2000" b="1" dirty="0">
                  <a:solidFill>
                    <a:srgbClr val="FF0000"/>
                  </a:solidFill>
                </a:rPr>
                <a:t>tema</a:t>
              </a:r>
            </a:p>
          </p:txBody>
        </p:sp>
      </p:grpSp>
      <p:grpSp>
        <p:nvGrpSpPr>
          <p:cNvPr id="57360" name="Grupo 57359">
            <a:extLst>
              <a:ext uri="{FF2B5EF4-FFF2-40B4-BE49-F238E27FC236}">
                <a16:creationId xmlns:a16="http://schemas.microsoft.com/office/drawing/2014/main" id="{0FE73BD3-8337-4174-AD43-8E79C731F3FD}"/>
              </a:ext>
            </a:extLst>
          </p:cNvPr>
          <p:cNvGrpSpPr/>
          <p:nvPr/>
        </p:nvGrpSpPr>
        <p:grpSpPr>
          <a:xfrm>
            <a:off x="4648381" y="5023566"/>
            <a:ext cx="2145374" cy="734859"/>
            <a:chOff x="4989470" y="5079349"/>
            <a:chExt cx="2145374" cy="734859"/>
          </a:xfrm>
        </p:grpSpPr>
        <p:sp>
          <p:nvSpPr>
            <p:cNvPr id="70" name="Flecha: pentágono 69">
              <a:extLst>
                <a:ext uri="{FF2B5EF4-FFF2-40B4-BE49-F238E27FC236}">
                  <a16:creationId xmlns:a16="http://schemas.microsoft.com/office/drawing/2014/main" id="{522FD045-A948-44DB-A799-1A08070FB526}"/>
                </a:ext>
              </a:extLst>
            </p:cNvPr>
            <p:cNvSpPr/>
            <p:nvPr/>
          </p:nvSpPr>
          <p:spPr>
            <a:xfrm flipH="1">
              <a:off x="4989470" y="5079349"/>
              <a:ext cx="1809184" cy="659663"/>
            </a:xfrm>
            <a:prstGeom prst="homePlat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165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71" name="CuadroTexto 70">
              <a:extLst>
                <a:ext uri="{FF2B5EF4-FFF2-40B4-BE49-F238E27FC236}">
                  <a16:creationId xmlns:a16="http://schemas.microsoft.com/office/drawing/2014/main" id="{EEA33AA5-71F2-497C-922F-E26C4407EE1D}"/>
                </a:ext>
              </a:extLst>
            </p:cNvPr>
            <p:cNvSpPr txBox="1"/>
            <p:nvPr/>
          </p:nvSpPr>
          <p:spPr>
            <a:xfrm>
              <a:off x="5155657" y="5106322"/>
              <a:ext cx="19791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000" b="1" dirty="0"/>
                <a:t>    </a:t>
              </a:r>
              <a:r>
                <a:rPr lang="es-MX" sz="2000" b="1" dirty="0" err="1"/>
                <a:t>Abstract</a:t>
              </a:r>
              <a:endParaRPr lang="es-MX" sz="2000" b="1" dirty="0"/>
            </a:p>
            <a:p>
              <a:r>
                <a:rPr lang="es-MX" sz="2000" b="1" dirty="0"/>
                <a:t>        </a:t>
              </a:r>
              <a:r>
                <a:rPr lang="es-MX" sz="2000" b="1" dirty="0">
                  <a:solidFill>
                    <a:srgbClr val="FF0000"/>
                  </a:solidFill>
                </a:rPr>
                <a:t>tema</a:t>
              </a:r>
            </a:p>
          </p:txBody>
        </p:sp>
      </p:grpSp>
      <p:grpSp>
        <p:nvGrpSpPr>
          <p:cNvPr id="57367" name="Grupo 57366">
            <a:extLst>
              <a:ext uri="{FF2B5EF4-FFF2-40B4-BE49-F238E27FC236}">
                <a16:creationId xmlns:a16="http://schemas.microsoft.com/office/drawing/2014/main" id="{4639A629-AFC3-48D6-AEAD-83866DEA73CA}"/>
              </a:ext>
            </a:extLst>
          </p:cNvPr>
          <p:cNvGrpSpPr/>
          <p:nvPr/>
        </p:nvGrpSpPr>
        <p:grpSpPr>
          <a:xfrm>
            <a:off x="4641205" y="2403828"/>
            <a:ext cx="2094824" cy="716873"/>
            <a:chOff x="4935613" y="2335018"/>
            <a:chExt cx="2094824" cy="716873"/>
          </a:xfrm>
        </p:grpSpPr>
        <p:sp>
          <p:nvSpPr>
            <p:cNvPr id="72" name="Flecha: pentágono 71">
              <a:extLst>
                <a:ext uri="{FF2B5EF4-FFF2-40B4-BE49-F238E27FC236}">
                  <a16:creationId xmlns:a16="http://schemas.microsoft.com/office/drawing/2014/main" id="{BACC291E-A76D-4DAF-81AA-3CA617061B0E}"/>
                </a:ext>
              </a:extLst>
            </p:cNvPr>
            <p:cNvSpPr/>
            <p:nvPr/>
          </p:nvSpPr>
          <p:spPr>
            <a:xfrm flipH="1">
              <a:off x="4935613" y="2335018"/>
              <a:ext cx="1809184" cy="659663"/>
            </a:xfrm>
            <a:prstGeom prst="homePlat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165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73" name="CuadroTexto 72">
              <a:extLst>
                <a:ext uri="{FF2B5EF4-FFF2-40B4-BE49-F238E27FC236}">
                  <a16:creationId xmlns:a16="http://schemas.microsoft.com/office/drawing/2014/main" id="{73A84AA3-DE3B-4BBD-B0DF-3EE9E3338E64}"/>
                </a:ext>
              </a:extLst>
            </p:cNvPr>
            <p:cNvSpPr txBox="1"/>
            <p:nvPr/>
          </p:nvSpPr>
          <p:spPr>
            <a:xfrm>
              <a:off x="5051250" y="2344005"/>
              <a:ext cx="19791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000" b="1" dirty="0"/>
                <a:t>       afiliación</a:t>
              </a:r>
              <a:br>
                <a:rPr lang="es-MX" sz="2000" b="1" dirty="0"/>
              </a:br>
              <a:r>
                <a:rPr lang="es-MX" sz="2000" b="1" dirty="0"/>
                <a:t>    institucional</a:t>
              </a:r>
              <a:endParaRPr lang="es-MX" sz="2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7354" name="Grupo 57353">
            <a:extLst>
              <a:ext uri="{FF2B5EF4-FFF2-40B4-BE49-F238E27FC236}">
                <a16:creationId xmlns:a16="http://schemas.microsoft.com/office/drawing/2014/main" id="{F22165A3-9FBF-4CEC-8D59-51558D222504}"/>
              </a:ext>
            </a:extLst>
          </p:cNvPr>
          <p:cNvGrpSpPr/>
          <p:nvPr/>
        </p:nvGrpSpPr>
        <p:grpSpPr>
          <a:xfrm>
            <a:off x="4653945" y="1143451"/>
            <a:ext cx="1854861" cy="743672"/>
            <a:chOff x="5335333" y="939375"/>
            <a:chExt cx="1854861" cy="743672"/>
          </a:xfrm>
        </p:grpSpPr>
        <p:sp>
          <p:nvSpPr>
            <p:cNvPr id="74" name="Flecha: pentágono 73">
              <a:extLst>
                <a:ext uri="{FF2B5EF4-FFF2-40B4-BE49-F238E27FC236}">
                  <a16:creationId xmlns:a16="http://schemas.microsoft.com/office/drawing/2014/main" id="{36008410-DD48-4A61-B7A2-A2B04FA8FAD2}"/>
                </a:ext>
              </a:extLst>
            </p:cNvPr>
            <p:cNvSpPr/>
            <p:nvPr/>
          </p:nvSpPr>
          <p:spPr>
            <a:xfrm flipH="1">
              <a:off x="5335333" y="939375"/>
              <a:ext cx="1809184" cy="659663"/>
            </a:xfrm>
            <a:prstGeom prst="homePlat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165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75" name="CuadroTexto 74">
              <a:extLst>
                <a:ext uri="{FF2B5EF4-FFF2-40B4-BE49-F238E27FC236}">
                  <a16:creationId xmlns:a16="http://schemas.microsoft.com/office/drawing/2014/main" id="{67435A30-BC84-489C-846F-17D869B4FBFD}"/>
                </a:ext>
              </a:extLst>
            </p:cNvPr>
            <p:cNvSpPr txBox="1"/>
            <p:nvPr/>
          </p:nvSpPr>
          <p:spPr>
            <a:xfrm>
              <a:off x="5567440" y="975161"/>
              <a:ext cx="16227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000" b="1" dirty="0"/>
                <a:t>título artículo</a:t>
              </a:r>
            </a:p>
            <a:p>
              <a:r>
                <a:rPr lang="es-MX" sz="2000" b="1" dirty="0"/>
                <a:t>       </a:t>
              </a:r>
              <a:r>
                <a:rPr lang="es-MX" sz="2000" b="1" dirty="0">
                  <a:solidFill>
                    <a:srgbClr val="FF0000"/>
                  </a:solidFill>
                </a:rPr>
                <a:t>tema</a:t>
              </a:r>
            </a:p>
          </p:txBody>
        </p:sp>
      </p:grpSp>
      <p:sp>
        <p:nvSpPr>
          <p:cNvPr id="108" name="CuadroTexto 107">
            <a:extLst>
              <a:ext uri="{FF2B5EF4-FFF2-40B4-BE49-F238E27FC236}">
                <a16:creationId xmlns:a16="http://schemas.microsoft.com/office/drawing/2014/main" id="{D8096878-D1BA-4478-AB37-62AE2092525F}"/>
              </a:ext>
            </a:extLst>
          </p:cNvPr>
          <p:cNvSpPr txBox="1"/>
          <p:nvPr/>
        </p:nvSpPr>
        <p:spPr>
          <a:xfrm>
            <a:off x="8379420" y="-9461"/>
            <a:ext cx="2263467" cy="646331"/>
          </a:xfrm>
          <a:prstGeom prst="rect">
            <a:avLst/>
          </a:prstGeom>
          <a:solidFill>
            <a:srgbClr val="C00000"/>
          </a:solidFill>
          <a:effectLst>
            <a:outerShdw blurRad="50800" dist="1778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</a:rPr>
              <a:t>Indicadores de impacto</a:t>
            </a:r>
          </a:p>
        </p:txBody>
      </p:sp>
      <p:sp>
        <p:nvSpPr>
          <p:cNvPr id="109" name="CuadroTexto 108">
            <a:extLst>
              <a:ext uri="{FF2B5EF4-FFF2-40B4-BE49-F238E27FC236}">
                <a16:creationId xmlns:a16="http://schemas.microsoft.com/office/drawing/2014/main" id="{DD1695DC-C90D-4EE4-B79C-5CB81F1F3F7E}"/>
              </a:ext>
            </a:extLst>
          </p:cNvPr>
          <p:cNvSpPr txBox="1"/>
          <p:nvPr/>
        </p:nvSpPr>
        <p:spPr>
          <a:xfrm>
            <a:off x="112592" y="43776"/>
            <a:ext cx="2735627" cy="984885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1905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s-MX" sz="1600" b="1" dirty="0">
                <a:solidFill>
                  <a:schemeClr val="bg1"/>
                </a:solidFill>
              </a:rPr>
              <a:t>Indicadores de actividad </a:t>
            </a:r>
          </a:p>
          <a:p>
            <a:pPr algn="ctr">
              <a:spcBef>
                <a:spcPts val="600"/>
              </a:spcBef>
            </a:pPr>
            <a:r>
              <a:rPr lang="es-MX" sz="1600" b="1" dirty="0">
                <a:solidFill>
                  <a:schemeClr val="bg1"/>
                </a:solidFill>
              </a:rPr>
              <a:t>o</a:t>
            </a:r>
          </a:p>
          <a:p>
            <a:pPr algn="ctr">
              <a:spcBef>
                <a:spcPts val="600"/>
              </a:spcBef>
            </a:pPr>
            <a:r>
              <a:rPr lang="es-MX" sz="1600" b="1" dirty="0">
                <a:solidFill>
                  <a:schemeClr val="bg1"/>
                </a:solidFill>
              </a:rPr>
              <a:t>Producción</a:t>
            </a:r>
          </a:p>
        </p:txBody>
      </p:sp>
      <p:grpSp>
        <p:nvGrpSpPr>
          <p:cNvPr id="166" name="Grupo 165">
            <a:extLst>
              <a:ext uri="{FF2B5EF4-FFF2-40B4-BE49-F238E27FC236}">
                <a16:creationId xmlns:a16="http://schemas.microsoft.com/office/drawing/2014/main" id="{5CF6EDD5-DA14-4984-8D15-C872C32579E4}"/>
              </a:ext>
            </a:extLst>
          </p:cNvPr>
          <p:cNvGrpSpPr/>
          <p:nvPr/>
        </p:nvGrpSpPr>
        <p:grpSpPr>
          <a:xfrm>
            <a:off x="4888121" y="3419955"/>
            <a:ext cx="2145374" cy="734859"/>
            <a:chOff x="4888121" y="3419955"/>
            <a:chExt cx="2145374" cy="734859"/>
          </a:xfrm>
        </p:grpSpPr>
        <p:sp>
          <p:nvSpPr>
            <p:cNvPr id="167" name="Flecha: pentágono 166">
              <a:extLst>
                <a:ext uri="{FF2B5EF4-FFF2-40B4-BE49-F238E27FC236}">
                  <a16:creationId xmlns:a16="http://schemas.microsoft.com/office/drawing/2014/main" id="{251CA0C1-9F5C-44EE-8876-62EA099FFF9C}"/>
                </a:ext>
              </a:extLst>
            </p:cNvPr>
            <p:cNvSpPr/>
            <p:nvPr/>
          </p:nvSpPr>
          <p:spPr>
            <a:xfrm flipH="1">
              <a:off x="4888121" y="3419955"/>
              <a:ext cx="1809184" cy="659663"/>
            </a:xfrm>
            <a:prstGeom prst="homePlat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165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168" name="CuadroTexto 167">
              <a:extLst>
                <a:ext uri="{FF2B5EF4-FFF2-40B4-BE49-F238E27FC236}">
                  <a16:creationId xmlns:a16="http://schemas.microsoft.com/office/drawing/2014/main" id="{A6C1FA08-4F29-4A5A-AA50-D6AEA76F439D}"/>
                </a:ext>
              </a:extLst>
            </p:cNvPr>
            <p:cNvSpPr txBox="1"/>
            <p:nvPr/>
          </p:nvSpPr>
          <p:spPr>
            <a:xfrm>
              <a:off x="5054308" y="3446928"/>
              <a:ext cx="19791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000" b="1" dirty="0"/>
                <a:t>    Resumen</a:t>
              </a:r>
            </a:p>
            <a:p>
              <a:r>
                <a:rPr lang="es-MX" sz="2000" b="1" dirty="0"/>
                <a:t>        </a:t>
              </a:r>
              <a:r>
                <a:rPr lang="es-MX" sz="2000" b="1" dirty="0">
                  <a:solidFill>
                    <a:srgbClr val="FF0000"/>
                  </a:solidFill>
                </a:rPr>
                <a:t>tema</a:t>
              </a:r>
            </a:p>
          </p:txBody>
        </p:sp>
      </p:grpSp>
      <p:grpSp>
        <p:nvGrpSpPr>
          <p:cNvPr id="57375" name="Grupo 57374">
            <a:extLst>
              <a:ext uri="{FF2B5EF4-FFF2-40B4-BE49-F238E27FC236}">
                <a16:creationId xmlns:a16="http://schemas.microsoft.com/office/drawing/2014/main" id="{7EBEE921-D485-4BDC-9C61-FB5BEDE8AF7E}"/>
              </a:ext>
            </a:extLst>
          </p:cNvPr>
          <p:cNvGrpSpPr/>
          <p:nvPr/>
        </p:nvGrpSpPr>
        <p:grpSpPr>
          <a:xfrm>
            <a:off x="6607697" y="663808"/>
            <a:ext cx="5475893" cy="5798097"/>
            <a:chOff x="6958396" y="519177"/>
            <a:chExt cx="5475893" cy="5798097"/>
          </a:xfrm>
        </p:grpSpPr>
        <p:sp>
          <p:nvSpPr>
            <p:cNvPr id="11" name="Rectángulo 10"/>
            <p:cNvSpPr/>
            <p:nvPr/>
          </p:nvSpPr>
          <p:spPr>
            <a:xfrm>
              <a:off x="6960061" y="1047913"/>
              <a:ext cx="2723225" cy="504056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1" name="Rectángulo 20"/>
            <p:cNvSpPr/>
            <p:nvPr/>
          </p:nvSpPr>
          <p:spPr>
            <a:xfrm>
              <a:off x="9683286" y="3386002"/>
              <a:ext cx="2749846" cy="436293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2" name="Rectángulo 21"/>
            <p:cNvSpPr/>
            <p:nvPr/>
          </p:nvSpPr>
          <p:spPr>
            <a:xfrm>
              <a:off x="9688924" y="3781002"/>
              <a:ext cx="2723225" cy="483958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6" name="Rectángulo 25"/>
            <p:cNvSpPr/>
            <p:nvPr/>
          </p:nvSpPr>
          <p:spPr>
            <a:xfrm>
              <a:off x="9694802" y="4284322"/>
              <a:ext cx="2723225" cy="439468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7" name="Rectángulo 26"/>
            <p:cNvSpPr/>
            <p:nvPr/>
          </p:nvSpPr>
          <p:spPr>
            <a:xfrm>
              <a:off x="6961219" y="5851243"/>
              <a:ext cx="2741648" cy="466031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8" name="Rectángulo 27"/>
            <p:cNvSpPr/>
            <p:nvPr/>
          </p:nvSpPr>
          <p:spPr>
            <a:xfrm>
              <a:off x="6961219" y="5049633"/>
              <a:ext cx="2723225" cy="475573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9" name="Rectángulo 28"/>
            <p:cNvSpPr/>
            <p:nvPr/>
          </p:nvSpPr>
          <p:spPr>
            <a:xfrm>
              <a:off x="9731146" y="4993547"/>
              <a:ext cx="2686881" cy="562585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2" name="Rectángulo 31"/>
            <p:cNvSpPr/>
            <p:nvPr/>
          </p:nvSpPr>
          <p:spPr>
            <a:xfrm>
              <a:off x="6964893" y="5537369"/>
              <a:ext cx="2723225" cy="288765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3" name="Rectángulo 32"/>
            <p:cNvSpPr/>
            <p:nvPr/>
          </p:nvSpPr>
          <p:spPr>
            <a:xfrm>
              <a:off x="6961219" y="4609482"/>
              <a:ext cx="2723225" cy="475573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4" name="Rectángulo 33"/>
            <p:cNvSpPr/>
            <p:nvPr/>
          </p:nvSpPr>
          <p:spPr>
            <a:xfrm>
              <a:off x="6961219" y="4299361"/>
              <a:ext cx="2704212" cy="297958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5" name="Rectángulo 34"/>
            <p:cNvSpPr/>
            <p:nvPr/>
          </p:nvSpPr>
          <p:spPr>
            <a:xfrm>
              <a:off x="6961219" y="4039053"/>
              <a:ext cx="2690561" cy="275498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6" name="Rectángulo 35"/>
            <p:cNvSpPr/>
            <p:nvPr/>
          </p:nvSpPr>
          <p:spPr>
            <a:xfrm>
              <a:off x="6958397" y="3578552"/>
              <a:ext cx="2690561" cy="432048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8" name="Rectángulo 37"/>
            <p:cNvSpPr/>
            <p:nvPr/>
          </p:nvSpPr>
          <p:spPr>
            <a:xfrm>
              <a:off x="6968560" y="2823584"/>
              <a:ext cx="2690561" cy="243558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0" name="Rectángulo 119">
              <a:extLst>
                <a:ext uri="{FF2B5EF4-FFF2-40B4-BE49-F238E27FC236}">
                  <a16:creationId xmlns:a16="http://schemas.microsoft.com/office/drawing/2014/main" id="{317CD2CC-0606-47F3-98A9-4DA043E21512}"/>
                </a:ext>
              </a:extLst>
            </p:cNvPr>
            <p:cNvSpPr/>
            <p:nvPr/>
          </p:nvSpPr>
          <p:spPr>
            <a:xfrm>
              <a:off x="6979642" y="539534"/>
              <a:ext cx="2684065" cy="504056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2" name="Rectángulo 121">
              <a:extLst>
                <a:ext uri="{FF2B5EF4-FFF2-40B4-BE49-F238E27FC236}">
                  <a16:creationId xmlns:a16="http://schemas.microsoft.com/office/drawing/2014/main" id="{32F8478E-330E-4A23-B673-DFA945A687ED}"/>
                </a:ext>
              </a:extLst>
            </p:cNvPr>
            <p:cNvSpPr/>
            <p:nvPr/>
          </p:nvSpPr>
          <p:spPr>
            <a:xfrm>
              <a:off x="6958396" y="1516827"/>
              <a:ext cx="2690561" cy="432048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5" name="Rectángulo 124">
              <a:extLst>
                <a:ext uri="{FF2B5EF4-FFF2-40B4-BE49-F238E27FC236}">
                  <a16:creationId xmlns:a16="http://schemas.microsoft.com/office/drawing/2014/main" id="{6FE24C83-EBD2-40F3-A96B-4B6C811201B2}"/>
                </a:ext>
              </a:extLst>
            </p:cNvPr>
            <p:cNvSpPr/>
            <p:nvPr/>
          </p:nvSpPr>
          <p:spPr>
            <a:xfrm>
              <a:off x="9731146" y="5537369"/>
              <a:ext cx="2681003" cy="391816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26" name="Rectángulo 125">
              <a:extLst>
                <a:ext uri="{FF2B5EF4-FFF2-40B4-BE49-F238E27FC236}">
                  <a16:creationId xmlns:a16="http://schemas.microsoft.com/office/drawing/2014/main" id="{E25AB118-99D4-46F7-9F7E-7B002B560F49}"/>
                </a:ext>
              </a:extLst>
            </p:cNvPr>
            <p:cNvSpPr/>
            <p:nvPr/>
          </p:nvSpPr>
          <p:spPr>
            <a:xfrm>
              <a:off x="9702866" y="5929185"/>
              <a:ext cx="2709283" cy="361468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2" name="Rectángulo 131">
              <a:extLst>
                <a:ext uri="{FF2B5EF4-FFF2-40B4-BE49-F238E27FC236}">
                  <a16:creationId xmlns:a16="http://schemas.microsoft.com/office/drawing/2014/main" id="{8E927BF3-EFEC-4626-BA95-7C98AADC0F95}"/>
                </a:ext>
              </a:extLst>
            </p:cNvPr>
            <p:cNvSpPr/>
            <p:nvPr/>
          </p:nvSpPr>
          <p:spPr>
            <a:xfrm>
              <a:off x="6958396" y="3098139"/>
              <a:ext cx="2690561" cy="432048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35" name="Rectángulo 134">
              <a:extLst>
                <a:ext uri="{FF2B5EF4-FFF2-40B4-BE49-F238E27FC236}">
                  <a16:creationId xmlns:a16="http://schemas.microsoft.com/office/drawing/2014/main" id="{666F976D-D65E-4991-8EC7-11E1F0DFE0A1}"/>
                </a:ext>
              </a:extLst>
            </p:cNvPr>
            <p:cNvSpPr/>
            <p:nvPr/>
          </p:nvSpPr>
          <p:spPr>
            <a:xfrm>
              <a:off x="6964892" y="1975813"/>
              <a:ext cx="2684065" cy="363195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57" name="Rectángulo 156">
              <a:extLst>
                <a:ext uri="{FF2B5EF4-FFF2-40B4-BE49-F238E27FC236}">
                  <a16:creationId xmlns:a16="http://schemas.microsoft.com/office/drawing/2014/main" id="{2429F5E8-4C67-4B4E-B5D7-039724122E41}"/>
                </a:ext>
              </a:extLst>
            </p:cNvPr>
            <p:cNvSpPr/>
            <p:nvPr/>
          </p:nvSpPr>
          <p:spPr>
            <a:xfrm>
              <a:off x="9683286" y="3023871"/>
              <a:ext cx="2749846" cy="338881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v</a:t>
              </a:r>
            </a:p>
          </p:txBody>
        </p:sp>
        <p:sp>
          <p:nvSpPr>
            <p:cNvPr id="158" name="Rectángulo 157">
              <a:extLst>
                <a:ext uri="{FF2B5EF4-FFF2-40B4-BE49-F238E27FC236}">
                  <a16:creationId xmlns:a16="http://schemas.microsoft.com/office/drawing/2014/main" id="{2B771CE9-0123-4092-8261-7422CFC04B68}"/>
                </a:ext>
              </a:extLst>
            </p:cNvPr>
            <p:cNvSpPr/>
            <p:nvPr/>
          </p:nvSpPr>
          <p:spPr>
            <a:xfrm>
              <a:off x="9665194" y="2581342"/>
              <a:ext cx="2767937" cy="432048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v</a:t>
              </a:r>
            </a:p>
          </p:txBody>
        </p:sp>
        <p:sp>
          <p:nvSpPr>
            <p:cNvPr id="159" name="Rectángulo 158">
              <a:extLst>
                <a:ext uri="{FF2B5EF4-FFF2-40B4-BE49-F238E27FC236}">
                  <a16:creationId xmlns:a16="http://schemas.microsoft.com/office/drawing/2014/main" id="{82C15556-6C95-4B54-BDD7-C3E6ED6D3CB8}"/>
                </a:ext>
              </a:extLst>
            </p:cNvPr>
            <p:cNvSpPr/>
            <p:nvPr/>
          </p:nvSpPr>
          <p:spPr>
            <a:xfrm>
              <a:off x="9666083" y="2007869"/>
              <a:ext cx="2768206" cy="537998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v</a:t>
              </a:r>
            </a:p>
          </p:txBody>
        </p:sp>
        <p:sp>
          <p:nvSpPr>
            <p:cNvPr id="160" name="Rectángulo 159">
              <a:extLst>
                <a:ext uri="{FF2B5EF4-FFF2-40B4-BE49-F238E27FC236}">
                  <a16:creationId xmlns:a16="http://schemas.microsoft.com/office/drawing/2014/main" id="{FFA33E99-9012-4FC9-A8FD-640DD53A7909}"/>
                </a:ext>
              </a:extLst>
            </p:cNvPr>
            <p:cNvSpPr/>
            <p:nvPr/>
          </p:nvSpPr>
          <p:spPr>
            <a:xfrm>
              <a:off x="9665195" y="1657599"/>
              <a:ext cx="2767936" cy="37411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v</a:t>
              </a:r>
            </a:p>
          </p:txBody>
        </p:sp>
        <p:sp>
          <p:nvSpPr>
            <p:cNvPr id="161" name="Rectángulo 160">
              <a:extLst>
                <a:ext uri="{FF2B5EF4-FFF2-40B4-BE49-F238E27FC236}">
                  <a16:creationId xmlns:a16="http://schemas.microsoft.com/office/drawing/2014/main" id="{81978C79-D5DD-4DE2-896C-8DEB0375309A}"/>
                </a:ext>
              </a:extLst>
            </p:cNvPr>
            <p:cNvSpPr/>
            <p:nvPr/>
          </p:nvSpPr>
          <p:spPr>
            <a:xfrm>
              <a:off x="9684443" y="1439491"/>
              <a:ext cx="2749846" cy="25146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163" name="Rectángulo 162">
              <a:extLst>
                <a:ext uri="{FF2B5EF4-FFF2-40B4-BE49-F238E27FC236}">
                  <a16:creationId xmlns:a16="http://schemas.microsoft.com/office/drawing/2014/main" id="{913E01F9-CCBC-4584-A0A2-D958FEDD738E}"/>
                </a:ext>
              </a:extLst>
            </p:cNvPr>
            <p:cNvSpPr/>
            <p:nvPr/>
          </p:nvSpPr>
          <p:spPr>
            <a:xfrm>
              <a:off x="9702866" y="519177"/>
              <a:ext cx="2723225" cy="370249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 err="1"/>
                <a:t>vvv</a:t>
              </a:r>
              <a:endParaRPr lang="es-MX" dirty="0"/>
            </a:p>
          </p:txBody>
        </p:sp>
        <p:sp>
          <p:nvSpPr>
            <p:cNvPr id="164" name="Rectángulo 163">
              <a:extLst>
                <a:ext uri="{FF2B5EF4-FFF2-40B4-BE49-F238E27FC236}">
                  <a16:creationId xmlns:a16="http://schemas.microsoft.com/office/drawing/2014/main" id="{A876BCB2-7997-4CE6-858E-6F988B5B9B3A}"/>
                </a:ext>
              </a:extLst>
            </p:cNvPr>
            <p:cNvSpPr/>
            <p:nvPr/>
          </p:nvSpPr>
          <p:spPr>
            <a:xfrm>
              <a:off x="9702866" y="935228"/>
              <a:ext cx="2723225" cy="526738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165" name="Rectángulo 164">
              <a:extLst>
                <a:ext uri="{FF2B5EF4-FFF2-40B4-BE49-F238E27FC236}">
                  <a16:creationId xmlns:a16="http://schemas.microsoft.com/office/drawing/2014/main" id="{7627417D-8D97-4704-AF64-42682BF44F42}"/>
                </a:ext>
              </a:extLst>
            </p:cNvPr>
            <p:cNvSpPr/>
            <p:nvPr/>
          </p:nvSpPr>
          <p:spPr>
            <a:xfrm>
              <a:off x="9724060" y="4726109"/>
              <a:ext cx="2697841" cy="25146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69" name="Rectángulo 168">
              <a:extLst>
                <a:ext uri="{FF2B5EF4-FFF2-40B4-BE49-F238E27FC236}">
                  <a16:creationId xmlns:a16="http://schemas.microsoft.com/office/drawing/2014/main" id="{66AA222F-529B-443C-9A19-A84E493B16DC}"/>
                </a:ext>
              </a:extLst>
            </p:cNvPr>
            <p:cNvSpPr/>
            <p:nvPr/>
          </p:nvSpPr>
          <p:spPr>
            <a:xfrm>
              <a:off x="6979643" y="2384211"/>
              <a:ext cx="2656032" cy="409668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grpSp>
        <p:nvGrpSpPr>
          <p:cNvPr id="187" name="Grupo 186">
            <a:extLst>
              <a:ext uri="{FF2B5EF4-FFF2-40B4-BE49-F238E27FC236}">
                <a16:creationId xmlns:a16="http://schemas.microsoft.com/office/drawing/2014/main" id="{514CA5EE-616E-4894-A38B-67B004D106C1}"/>
              </a:ext>
            </a:extLst>
          </p:cNvPr>
          <p:cNvGrpSpPr/>
          <p:nvPr/>
        </p:nvGrpSpPr>
        <p:grpSpPr>
          <a:xfrm>
            <a:off x="6185233" y="2394133"/>
            <a:ext cx="2011802" cy="1015663"/>
            <a:chOff x="8220997" y="2402145"/>
            <a:chExt cx="2011802" cy="1015663"/>
          </a:xfrm>
        </p:grpSpPr>
        <p:sp>
          <p:nvSpPr>
            <p:cNvPr id="188" name="Flecha: pentágono 187">
              <a:extLst>
                <a:ext uri="{FF2B5EF4-FFF2-40B4-BE49-F238E27FC236}">
                  <a16:creationId xmlns:a16="http://schemas.microsoft.com/office/drawing/2014/main" id="{38D495AA-41FB-46CF-950F-5BA7B9D46E81}"/>
                </a:ext>
              </a:extLst>
            </p:cNvPr>
            <p:cNvSpPr/>
            <p:nvPr/>
          </p:nvSpPr>
          <p:spPr>
            <a:xfrm flipH="1">
              <a:off x="8220997" y="2434201"/>
              <a:ext cx="1809184" cy="659663"/>
            </a:xfrm>
            <a:prstGeom prst="homePlat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165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189" name="CuadroTexto 188">
              <a:extLst>
                <a:ext uri="{FF2B5EF4-FFF2-40B4-BE49-F238E27FC236}">
                  <a16:creationId xmlns:a16="http://schemas.microsoft.com/office/drawing/2014/main" id="{ABBBDD54-A9AB-4851-AD65-4431300574D5}"/>
                </a:ext>
              </a:extLst>
            </p:cNvPr>
            <p:cNvSpPr txBox="1"/>
            <p:nvPr/>
          </p:nvSpPr>
          <p:spPr>
            <a:xfrm>
              <a:off x="8253612" y="2402145"/>
              <a:ext cx="19791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000" b="1" dirty="0"/>
                <a:t>    colaboración</a:t>
              </a:r>
              <a:br>
                <a:rPr lang="es-MX" sz="2000" b="1" dirty="0"/>
              </a:br>
              <a:r>
                <a:rPr lang="es-MX" sz="2000" b="1" dirty="0"/>
                <a:t>    instituciones</a:t>
              </a:r>
            </a:p>
            <a:p>
              <a:endParaRPr lang="es-MX" sz="2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3" name="Grupo 192">
            <a:extLst>
              <a:ext uri="{FF2B5EF4-FFF2-40B4-BE49-F238E27FC236}">
                <a16:creationId xmlns:a16="http://schemas.microsoft.com/office/drawing/2014/main" id="{1C4DF1D1-2809-4237-88D1-D1634A5991A2}"/>
              </a:ext>
            </a:extLst>
          </p:cNvPr>
          <p:cNvGrpSpPr/>
          <p:nvPr/>
        </p:nvGrpSpPr>
        <p:grpSpPr>
          <a:xfrm>
            <a:off x="8967951" y="597127"/>
            <a:ext cx="1167960" cy="1712602"/>
            <a:chOff x="8903117" y="639494"/>
            <a:chExt cx="1167960" cy="1712602"/>
          </a:xfrm>
        </p:grpSpPr>
        <p:sp>
          <p:nvSpPr>
            <p:cNvPr id="194" name="Flecha: pentágono 193">
              <a:extLst>
                <a:ext uri="{FF2B5EF4-FFF2-40B4-BE49-F238E27FC236}">
                  <a16:creationId xmlns:a16="http://schemas.microsoft.com/office/drawing/2014/main" id="{516CB518-0B82-4549-9171-A58DA6330EDF}"/>
                </a:ext>
              </a:extLst>
            </p:cNvPr>
            <p:cNvSpPr/>
            <p:nvPr/>
          </p:nvSpPr>
          <p:spPr>
            <a:xfrm rot="16200000" flipH="1">
              <a:off x="8630796" y="911815"/>
              <a:ext cx="1712602" cy="1167960"/>
            </a:xfrm>
            <a:prstGeom prst="homePlate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165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195" name="CuadroTexto 194">
              <a:extLst>
                <a:ext uri="{FF2B5EF4-FFF2-40B4-BE49-F238E27FC236}">
                  <a16:creationId xmlns:a16="http://schemas.microsoft.com/office/drawing/2014/main" id="{A7D21042-7C50-42A4-9402-78FE68D13E87}"/>
                </a:ext>
              </a:extLst>
            </p:cNvPr>
            <p:cNvSpPr txBox="1"/>
            <p:nvPr/>
          </p:nvSpPr>
          <p:spPr>
            <a:xfrm>
              <a:off x="8978379" y="1007879"/>
              <a:ext cx="10174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3200" b="1" dirty="0">
                  <a:solidFill>
                    <a:srgbClr val="FFC000"/>
                  </a:solidFill>
                </a:rPr>
                <a:t>citas</a:t>
              </a:r>
            </a:p>
          </p:txBody>
        </p:sp>
      </p:grpSp>
      <p:grpSp>
        <p:nvGrpSpPr>
          <p:cNvPr id="196" name="Grupo 195">
            <a:extLst>
              <a:ext uri="{FF2B5EF4-FFF2-40B4-BE49-F238E27FC236}">
                <a16:creationId xmlns:a16="http://schemas.microsoft.com/office/drawing/2014/main" id="{90BFE0A9-C533-4BD4-AF9D-EE1FE9993A01}"/>
              </a:ext>
            </a:extLst>
          </p:cNvPr>
          <p:cNvGrpSpPr/>
          <p:nvPr/>
        </p:nvGrpSpPr>
        <p:grpSpPr>
          <a:xfrm>
            <a:off x="7815804" y="2438195"/>
            <a:ext cx="2000183" cy="727247"/>
            <a:chOff x="6594476" y="2321297"/>
            <a:chExt cx="2000183" cy="727247"/>
          </a:xfrm>
        </p:grpSpPr>
        <p:sp>
          <p:nvSpPr>
            <p:cNvPr id="197" name="Flecha: pentágono 196">
              <a:extLst>
                <a:ext uri="{FF2B5EF4-FFF2-40B4-BE49-F238E27FC236}">
                  <a16:creationId xmlns:a16="http://schemas.microsoft.com/office/drawing/2014/main" id="{C9549DBB-AB39-4EE2-A48A-66DBC5F497B6}"/>
                </a:ext>
              </a:extLst>
            </p:cNvPr>
            <p:cNvSpPr/>
            <p:nvPr/>
          </p:nvSpPr>
          <p:spPr>
            <a:xfrm flipH="1">
              <a:off x="6594476" y="2321297"/>
              <a:ext cx="1809184" cy="659663"/>
            </a:xfrm>
            <a:prstGeom prst="homePlat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165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198" name="CuadroTexto 197">
              <a:extLst>
                <a:ext uri="{FF2B5EF4-FFF2-40B4-BE49-F238E27FC236}">
                  <a16:creationId xmlns:a16="http://schemas.microsoft.com/office/drawing/2014/main" id="{61493D90-A604-4C0E-BAAF-CDD06FC34ACF}"/>
                </a:ext>
              </a:extLst>
            </p:cNvPr>
            <p:cNvSpPr txBox="1"/>
            <p:nvPr/>
          </p:nvSpPr>
          <p:spPr>
            <a:xfrm>
              <a:off x="6615472" y="2340658"/>
              <a:ext cx="19791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000" b="1" dirty="0"/>
                <a:t>    país afiliación</a:t>
              </a:r>
              <a:br>
                <a:rPr lang="es-MX" sz="2000" b="1" dirty="0"/>
              </a:br>
              <a:r>
                <a:rPr lang="es-MX" sz="2000" b="1" dirty="0"/>
                <a:t>    institucional</a:t>
              </a:r>
              <a:endParaRPr lang="es-MX" sz="2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9" name="Grupo 198">
            <a:extLst>
              <a:ext uri="{FF2B5EF4-FFF2-40B4-BE49-F238E27FC236}">
                <a16:creationId xmlns:a16="http://schemas.microsoft.com/office/drawing/2014/main" id="{316D4627-F4DA-4C35-8103-802E01A29A63}"/>
              </a:ext>
            </a:extLst>
          </p:cNvPr>
          <p:cNvGrpSpPr/>
          <p:nvPr/>
        </p:nvGrpSpPr>
        <p:grpSpPr>
          <a:xfrm>
            <a:off x="9468480" y="2461201"/>
            <a:ext cx="2231576" cy="1019264"/>
            <a:chOff x="10563190" y="2536021"/>
            <a:chExt cx="2085395" cy="1019264"/>
          </a:xfrm>
        </p:grpSpPr>
        <p:sp>
          <p:nvSpPr>
            <p:cNvPr id="200" name="Flecha: pentágono 199">
              <a:extLst>
                <a:ext uri="{FF2B5EF4-FFF2-40B4-BE49-F238E27FC236}">
                  <a16:creationId xmlns:a16="http://schemas.microsoft.com/office/drawing/2014/main" id="{93AC93DD-4453-4D07-B866-22EFB356262B}"/>
                </a:ext>
              </a:extLst>
            </p:cNvPr>
            <p:cNvSpPr/>
            <p:nvPr/>
          </p:nvSpPr>
          <p:spPr>
            <a:xfrm flipH="1">
              <a:off x="10563190" y="2536021"/>
              <a:ext cx="1809184" cy="659663"/>
            </a:xfrm>
            <a:prstGeom prst="homePlat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165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201" name="CuadroTexto 200">
              <a:extLst>
                <a:ext uri="{FF2B5EF4-FFF2-40B4-BE49-F238E27FC236}">
                  <a16:creationId xmlns:a16="http://schemas.microsoft.com/office/drawing/2014/main" id="{79A504AF-B7D5-4890-A254-48267BCE17B8}"/>
                </a:ext>
              </a:extLst>
            </p:cNvPr>
            <p:cNvSpPr txBox="1"/>
            <p:nvPr/>
          </p:nvSpPr>
          <p:spPr>
            <a:xfrm>
              <a:off x="10669398" y="2539622"/>
              <a:ext cx="19791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000" b="1" dirty="0"/>
                <a:t>    colaboración</a:t>
              </a:r>
              <a:br>
                <a:rPr lang="es-MX" sz="2000" b="1" dirty="0"/>
              </a:br>
              <a:r>
                <a:rPr lang="es-MX" sz="2000" b="1" dirty="0"/>
                <a:t>          países</a:t>
              </a:r>
            </a:p>
            <a:p>
              <a:endParaRPr lang="es-MX" sz="20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105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7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7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7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7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7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7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7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7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7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7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7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7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7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7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7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57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57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7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57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57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7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57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57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57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57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  <p:bldP spid="3" grpId="0" animBg="1"/>
      <p:bldP spid="3" grpId="1" animBg="1"/>
      <p:bldP spid="5" grpId="0" animBg="1"/>
      <p:bldP spid="49" grpId="0" animBg="1"/>
      <p:bldP spid="49" grpId="1" animBg="1"/>
      <p:bldP spid="50" grpId="0" animBg="1"/>
      <p:bldP spid="108" grpId="0" animBg="1"/>
      <p:bldP spid="10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A6FCD9A-5C99-44E7-941C-20AA97149FA0}"/>
              </a:ext>
            </a:extLst>
          </p:cNvPr>
          <p:cNvSpPr txBox="1"/>
          <p:nvPr/>
        </p:nvSpPr>
        <p:spPr>
          <a:xfrm>
            <a:off x="1249679" y="199166"/>
            <a:ext cx="10454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/>
              <a:t>Por revista individual &amp; comparativo revistas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F4B0B500-48B1-46EE-910C-5AD558EE301F}"/>
              </a:ext>
            </a:extLst>
          </p:cNvPr>
          <p:cNvGrpSpPr/>
          <p:nvPr/>
        </p:nvGrpSpPr>
        <p:grpSpPr>
          <a:xfrm>
            <a:off x="570410" y="197067"/>
            <a:ext cx="814253" cy="707886"/>
            <a:chOff x="91438" y="3384404"/>
            <a:chExt cx="814253" cy="707886"/>
          </a:xfrm>
        </p:grpSpPr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714BA6C6-ADBD-4098-95E0-576DD6A91A53}"/>
                </a:ext>
              </a:extLst>
            </p:cNvPr>
            <p:cNvSpPr/>
            <p:nvPr/>
          </p:nvSpPr>
          <p:spPr>
            <a:xfrm>
              <a:off x="91438" y="3384404"/>
              <a:ext cx="679269" cy="707886"/>
            </a:xfrm>
            <a:prstGeom prst="ellipse">
              <a:avLst/>
            </a:prstGeom>
            <a:solidFill>
              <a:srgbClr val="FFC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05075DAA-B2C4-4DB5-BA75-9A19CDCD1A72}"/>
                </a:ext>
              </a:extLst>
            </p:cNvPr>
            <p:cNvSpPr txBox="1"/>
            <p:nvPr/>
          </p:nvSpPr>
          <p:spPr>
            <a:xfrm>
              <a:off x="235132" y="3452767"/>
              <a:ext cx="6705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3200" b="1" dirty="0"/>
                <a:t>2</a:t>
              </a:r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621923D0-A94E-4C79-BB8B-CB984C7D2D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08" t="17209" r="20815" b="3871"/>
          <a:stretch/>
        </p:blipFill>
        <p:spPr>
          <a:xfrm>
            <a:off x="2108790" y="765613"/>
            <a:ext cx="7974419" cy="595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406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BC02B0D6-3466-4F0A-9EB4-4EF45430B1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57" t="45841" r="26714" b="10318"/>
          <a:stretch/>
        </p:blipFill>
        <p:spPr>
          <a:xfrm>
            <a:off x="4376071" y="1899557"/>
            <a:ext cx="6374673" cy="423236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2C590F4-1739-4F8C-800B-8977AD220E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42" t="22984" r="23215" b="9460"/>
          <a:stretch/>
        </p:blipFill>
        <p:spPr>
          <a:xfrm>
            <a:off x="4306361" y="689066"/>
            <a:ext cx="7755046" cy="5442857"/>
          </a:xfrm>
          <a:prstGeom prst="rect">
            <a:avLst/>
          </a:prstGeom>
        </p:spPr>
      </p:pic>
      <p:sp>
        <p:nvSpPr>
          <p:cNvPr id="17" name="Elipse 16">
            <a:extLst>
              <a:ext uri="{FF2B5EF4-FFF2-40B4-BE49-F238E27FC236}">
                <a16:creationId xmlns:a16="http://schemas.microsoft.com/office/drawing/2014/main" id="{9A4B8CA4-02A5-495D-BA59-A95C0E7C9474}"/>
              </a:ext>
            </a:extLst>
          </p:cNvPr>
          <p:cNvSpPr/>
          <p:nvPr/>
        </p:nvSpPr>
        <p:spPr>
          <a:xfrm>
            <a:off x="3990717" y="3741420"/>
            <a:ext cx="770708" cy="548640"/>
          </a:xfrm>
          <a:prstGeom prst="ellipse">
            <a:avLst/>
          </a:prstGeom>
          <a:solidFill>
            <a:srgbClr val="FF000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23BC98C6-C292-43A4-A2D4-F444DDA276F5}"/>
              </a:ext>
            </a:extLst>
          </p:cNvPr>
          <p:cNvSpPr/>
          <p:nvPr/>
        </p:nvSpPr>
        <p:spPr>
          <a:xfrm>
            <a:off x="11560676" y="3741420"/>
            <a:ext cx="770708" cy="548640"/>
          </a:xfrm>
          <a:prstGeom prst="ellipse">
            <a:avLst/>
          </a:prstGeom>
          <a:solidFill>
            <a:srgbClr val="FF000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EDEFE13-A984-4231-9A39-005A6DBE7141}"/>
              </a:ext>
            </a:extLst>
          </p:cNvPr>
          <p:cNvSpPr/>
          <p:nvPr/>
        </p:nvSpPr>
        <p:spPr>
          <a:xfrm>
            <a:off x="10635374" y="5620294"/>
            <a:ext cx="1040672" cy="548640"/>
          </a:xfrm>
          <a:prstGeom prst="ellipse">
            <a:avLst/>
          </a:prstGeom>
          <a:solidFill>
            <a:srgbClr val="FF000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EA143779-A4F5-45C9-ADCE-538A6EB555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22" t="10587" r="36392" b="3874"/>
          <a:stretch/>
        </p:blipFill>
        <p:spPr>
          <a:xfrm>
            <a:off x="262506" y="726077"/>
            <a:ext cx="4078710" cy="6156647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DF9AA547-2414-4811-B8BF-CE61A7021D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912" t="6730" r="40572" b="3873"/>
          <a:stretch/>
        </p:blipFill>
        <p:spPr>
          <a:xfrm>
            <a:off x="5074219" y="676002"/>
            <a:ext cx="3399222" cy="613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47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0.00625 L -0.3595 -0.00023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43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0D6A230-97C5-4080-9810-76BD765C1EB1}"/>
              </a:ext>
            </a:extLst>
          </p:cNvPr>
          <p:cNvSpPr txBox="1"/>
          <p:nvPr/>
        </p:nvSpPr>
        <p:spPr>
          <a:xfrm>
            <a:off x="859004" y="2861260"/>
            <a:ext cx="113329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/>
              <a:t>Por autor , institución , país revista y país institución 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03E426D7-57DD-4AB6-B243-E93104B06DD6}"/>
              </a:ext>
            </a:extLst>
          </p:cNvPr>
          <p:cNvGrpSpPr/>
          <p:nvPr/>
        </p:nvGrpSpPr>
        <p:grpSpPr>
          <a:xfrm>
            <a:off x="179735" y="2945702"/>
            <a:ext cx="814252" cy="707886"/>
            <a:chOff x="91438" y="4966961"/>
            <a:chExt cx="814252" cy="707886"/>
          </a:xfrm>
        </p:grpSpPr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487CABA0-7774-4501-8C04-36119F101822}"/>
                </a:ext>
              </a:extLst>
            </p:cNvPr>
            <p:cNvSpPr/>
            <p:nvPr/>
          </p:nvSpPr>
          <p:spPr>
            <a:xfrm>
              <a:off x="91438" y="4966961"/>
              <a:ext cx="679269" cy="707886"/>
            </a:xfrm>
            <a:prstGeom prst="ellipse">
              <a:avLst/>
            </a:prstGeom>
            <a:solidFill>
              <a:srgbClr val="FFC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E1764117-1079-49DD-AD80-440A5F517F93}"/>
                </a:ext>
              </a:extLst>
            </p:cNvPr>
            <p:cNvSpPr txBox="1"/>
            <p:nvPr/>
          </p:nvSpPr>
          <p:spPr>
            <a:xfrm>
              <a:off x="235131" y="5022898"/>
              <a:ext cx="6705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3200" b="1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6437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AC2C94C-3924-448A-B9D9-107EE2FCC4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82" t="12028" r="13882" b="5160"/>
          <a:stretch/>
        </p:blipFill>
        <p:spPr>
          <a:xfrm>
            <a:off x="75501" y="171709"/>
            <a:ext cx="4564796" cy="291544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C1B2A5E-D309-422E-858B-581E84DFE5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86" t="12967" r="13922" b="4954"/>
          <a:stretch/>
        </p:blipFill>
        <p:spPr>
          <a:xfrm>
            <a:off x="75501" y="3313651"/>
            <a:ext cx="4564796" cy="333672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22383F8-2F10-498B-8ACC-E8F6943021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48" t="11498" r="13579" b="5321"/>
          <a:stretch/>
        </p:blipFill>
        <p:spPr>
          <a:xfrm>
            <a:off x="6879732" y="3465185"/>
            <a:ext cx="5031024" cy="322137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DD74489-2C45-4C6D-8309-2EBEF9B424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42" t="13089" r="13440" b="5321"/>
          <a:stretch/>
        </p:blipFill>
        <p:spPr>
          <a:xfrm>
            <a:off x="6879733" y="171709"/>
            <a:ext cx="5031023" cy="3020037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4C9E7843-0288-4C0B-AB43-EC5B9567446C}"/>
              </a:ext>
            </a:extLst>
          </p:cNvPr>
          <p:cNvSpPr txBox="1"/>
          <p:nvPr/>
        </p:nvSpPr>
        <p:spPr>
          <a:xfrm>
            <a:off x="4756558" y="171709"/>
            <a:ext cx="19881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Cobertura por país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1A3B221-2B67-4094-B251-95DB34CF8FEA}"/>
              </a:ext>
            </a:extLst>
          </p:cNvPr>
          <p:cNvSpPr txBox="1"/>
          <p:nvPr/>
        </p:nvSpPr>
        <p:spPr>
          <a:xfrm>
            <a:off x="4810006" y="1979586"/>
            <a:ext cx="188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rgbClr val="C00000"/>
                </a:solidFill>
              </a:rPr>
              <a:t>Documentos indizados por año</a:t>
            </a: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14D36900-2EC9-451D-95B0-943EC71BCE97}"/>
              </a:ext>
            </a:extLst>
          </p:cNvPr>
          <p:cNvCxnSpPr>
            <a:cxnSpLocks/>
          </p:cNvCxnSpPr>
          <p:nvPr/>
        </p:nvCxnSpPr>
        <p:spPr>
          <a:xfrm flipH="1" flipV="1">
            <a:off x="4295163" y="2491964"/>
            <a:ext cx="533568" cy="167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1CC16CF-CB48-4AD9-945D-4DCAE34323F3}"/>
              </a:ext>
            </a:extLst>
          </p:cNvPr>
          <p:cNvSpPr txBox="1"/>
          <p:nvPr/>
        </p:nvSpPr>
        <p:spPr>
          <a:xfrm>
            <a:off x="4737522" y="5837165"/>
            <a:ext cx="188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rgbClr val="C00000"/>
                </a:solidFill>
              </a:rPr>
              <a:t>Disciplinas de las</a:t>
            </a:r>
          </a:p>
          <a:p>
            <a:pPr algn="ctr"/>
            <a:r>
              <a:rPr lang="es-MX" dirty="0">
                <a:solidFill>
                  <a:srgbClr val="C00000"/>
                </a:solidFill>
              </a:rPr>
              <a:t>revistas</a:t>
            </a: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2CE7B623-8692-409B-BC30-7B2D1CA9301F}"/>
              </a:ext>
            </a:extLst>
          </p:cNvPr>
          <p:cNvCxnSpPr>
            <a:cxnSpLocks/>
          </p:cNvCxnSpPr>
          <p:nvPr/>
        </p:nvCxnSpPr>
        <p:spPr>
          <a:xfrm>
            <a:off x="6483415" y="6160330"/>
            <a:ext cx="541187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13157D0-5009-4815-B0D7-F25C2D53F786}"/>
              </a:ext>
            </a:extLst>
          </p:cNvPr>
          <p:cNvSpPr txBox="1"/>
          <p:nvPr/>
        </p:nvSpPr>
        <p:spPr>
          <a:xfrm>
            <a:off x="4863456" y="3313651"/>
            <a:ext cx="1881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rgbClr val="C00000"/>
                </a:solidFill>
              </a:rPr>
              <a:t>Revistas indizadas</a:t>
            </a:r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8507254E-3DA6-437B-B4B7-FDF0FCF7A8BE}"/>
              </a:ext>
            </a:extLst>
          </p:cNvPr>
          <p:cNvCxnSpPr>
            <a:cxnSpLocks/>
          </p:cNvCxnSpPr>
          <p:nvPr/>
        </p:nvCxnSpPr>
        <p:spPr>
          <a:xfrm flipH="1">
            <a:off x="4354350" y="3712317"/>
            <a:ext cx="67688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F0A2340-0B2B-409B-B0C7-E75FA5C7E46D}"/>
              </a:ext>
            </a:extLst>
          </p:cNvPr>
          <p:cNvSpPr txBox="1"/>
          <p:nvPr/>
        </p:nvSpPr>
        <p:spPr>
          <a:xfrm>
            <a:off x="4838066" y="4249783"/>
            <a:ext cx="1881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rgbClr val="C00000"/>
                </a:solidFill>
              </a:rPr>
              <a:t>Número de revistas y documentos indizados</a:t>
            </a:r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8BC2C0D8-A9B9-4F3E-B762-D9F07C903145}"/>
              </a:ext>
            </a:extLst>
          </p:cNvPr>
          <p:cNvCxnSpPr>
            <a:cxnSpLocks/>
          </p:cNvCxnSpPr>
          <p:nvPr/>
        </p:nvCxnSpPr>
        <p:spPr>
          <a:xfrm>
            <a:off x="6772817" y="4875648"/>
            <a:ext cx="91365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03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23" grpId="0"/>
      <p:bldP spid="2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8087FCD-6C4C-4815-AC66-59F6EB876B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96" t="38041" r="17293" b="16452"/>
          <a:stretch/>
        </p:blipFill>
        <p:spPr>
          <a:xfrm>
            <a:off x="406651" y="210877"/>
            <a:ext cx="4983061" cy="193102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D704378-3F9B-4E8B-9C83-EF343D8B90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45" t="17370" r="17225" b="51926"/>
          <a:stretch/>
        </p:blipFill>
        <p:spPr>
          <a:xfrm>
            <a:off x="377876" y="2141904"/>
            <a:ext cx="4983061" cy="153036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3C87537-525B-4AB8-B66A-3CC86F8D4A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76" t="3113" r="17895" b="5264"/>
          <a:stretch/>
        </p:blipFill>
        <p:spPr>
          <a:xfrm>
            <a:off x="377876" y="6858000"/>
            <a:ext cx="5040612" cy="397656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0CB3BA3-D9E2-46F0-AB25-D73813A3F9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417" t="36452" r="14197" b="26238"/>
          <a:stretch/>
        </p:blipFill>
        <p:spPr>
          <a:xfrm>
            <a:off x="319153" y="3672266"/>
            <a:ext cx="5099335" cy="255864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F338E99-3CC2-42B5-933E-CFDB97C4D64D}"/>
              </a:ext>
            </a:extLst>
          </p:cNvPr>
          <p:cNvSpPr txBox="1"/>
          <p:nvPr/>
        </p:nvSpPr>
        <p:spPr>
          <a:xfrm>
            <a:off x="5962972" y="5008227"/>
            <a:ext cx="24511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rgbClr val="C00000"/>
                </a:solidFill>
              </a:rPr>
              <a:t>Indicadores especializados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ABE6BC24-5BAB-425F-ABDC-457EB9F417F3}"/>
              </a:ext>
            </a:extLst>
          </p:cNvPr>
          <p:cNvCxnSpPr>
            <a:cxnSpLocks/>
          </p:cNvCxnSpPr>
          <p:nvPr/>
        </p:nvCxnSpPr>
        <p:spPr>
          <a:xfrm flipH="1">
            <a:off x="5360937" y="5499172"/>
            <a:ext cx="67688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8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8798EBF-C9B4-480E-91CE-EDD9B9069C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55" t="7960" r="17276" b="25970"/>
          <a:stretch/>
        </p:blipFill>
        <p:spPr>
          <a:xfrm>
            <a:off x="293615" y="268448"/>
            <a:ext cx="10872132" cy="651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4362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C9CB07F-E5BF-4065-BCDF-FB77B1D5DE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48" t="33028" r="42546" b="19266"/>
          <a:stretch/>
        </p:blipFill>
        <p:spPr>
          <a:xfrm>
            <a:off x="293614" y="3586294"/>
            <a:ext cx="5192786" cy="327170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3FA82CF-DDC2-4121-81B3-0DEE07DA43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80" t="34006" r="42615" b="15230"/>
          <a:stretch/>
        </p:blipFill>
        <p:spPr>
          <a:xfrm>
            <a:off x="293613" y="67054"/>
            <a:ext cx="5192786" cy="336194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CA4569B-B4CB-473B-B928-F2D3E2CA7E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408" t="34496" r="15367" b="15229"/>
          <a:stretch/>
        </p:blipFill>
        <p:spPr>
          <a:xfrm>
            <a:off x="6999210" y="170460"/>
            <a:ext cx="3246549" cy="315513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4DB2A6F-14FD-48DD-9BE5-C6BCF04CCE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371" t="34496" r="15001" b="14373"/>
          <a:stretch/>
        </p:blipFill>
        <p:spPr>
          <a:xfrm>
            <a:off x="6999211" y="3351400"/>
            <a:ext cx="3246549" cy="35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596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095094" y="2124530"/>
            <a:ext cx="10563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¡ Incluya los indicadores de BIBLAT en el portal de su revista !</a:t>
            </a:r>
            <a:endParaRPr lang="es-MX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602E6B8-E687-45B5-BF2B-338F5E723264}"/>
              </a:ext>
            </a:extLst>
          </p:cNvPr>
          <p:cNvSpPr txBox="1"/>
          <p:nvPr/>
        </p:nvSpPr>
        <p:spPr>
          <a:xfrm>
            <a:off x="3426618" y="2958585"/>
            <a:ext cx="56840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600" dirty="0">
                <a:hlinkClick r:id="rId2"/>
              </a:rPr>
              <a:t>https://biblat.unam.mx/</a:t>
            </a:r>
            <a:endParaRPr lang="es-MX" sz="3600" dirty="0"/>
          </a:p>
        </p:txBody>
      </p:sp>
    </p:spTree>
    <p:extLst>
      <p:ext uri="{BB962C8B-B14F-4D97-AF65-F5344CB8AC3E}">
        <p14:creationId xmlns:p14="http://schemas.microsoft.com/office/powerpoint/2010/main" val="24649314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48946" y="244149"/>
            <a:ext cx="10567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Obtenga el código para incrustar las gráficas de BIBLAT en el sitio de su revista en:</a:t>
            </a:r>
            <a:endParaRPr lang="es-MX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375409" y="705814"/>
            <a:ext cx="2379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>
                <a:hlinkClick r:id="rId2"/>
              </a:rPr>
              <a:t>https://biblat.unam.mx</a:t>
            </a:r>
            <a:endParaRPr lang="es-MX" dirty="0"/>
          </a:p>
        </p:txBody>
      </p:sp>
      <p:sp>
        <p:nvSpPr>
          <p:cNvPr id="4" name="Rectángulo 3"/>
          <p:cNvSpPr/>
          <p:nvPr/>
        </p:nvSpPr>
        <p:spPr>
          <a:xfrm>
            <a:off x="453081" y="4582526"/>
            <a:ext cx="48262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/>
              <a:t>En el sitio </a:t>
            </a:r>
            <a:r>
              <a:rPr lang="es-MX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BIBLAT</a:t>
            </a:r>
            <a:r>
              <a:rPr lang="es-MX" sz="2400" dirty="0"/>
              <a:t>, ir a la sección </a:t>
            </a:r>
            <a:r>
              <a:rPr lang="es-MX" sz="2400" b="1" dirty="0"/>
              <a:t>REVISTA  POR </a:t>
            </a:r>
            <a:r>
              <a:rPr lang="es-MX" sz="2400" b="1"/>
              <a:t>ORDEN ALFABÉTICO </a:t>
            </a:r>
            <a:br>
              <a:rPr lang="es-MX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s-MX" sz="24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367F14E-0EFC-4889-B972-F6F63B838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329" y="1286169"/>
            <a:ext cx="4930055" cy="5011751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44275939-DAFD-44D3-AFCD-36F6D4525760}"/>
              </a:ext>
            </a:extLst>
          </p:cNvPr>
          <p:cNvSpPr/>
          <p:nvPr/>
        </p:nvSpPr>
        <p:spPr>
          <a:xfrm>
            <a:off x="4569721" y="5494723"/>
            <a:ext cx="709613" cy="57626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75396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193475" y="2375971"/>
            <a:ext cx="2476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Localice su revista</a:t>
            </a:r>
            <a:endParaRPr lang="es-MX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66FB784-7FB5-46C3-913F-3CCACB431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940" y="679211"/>
            <a:ext cx="7232563" cy="4911433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91A43BC3-B750-4550-94FF-ECD5E8E76F8C}"/>
              </a:ext>
            </a:extLst>
          </p:cNvPr>
          <p:cNvSpPr/>
          <p:nvPr/>
        </p:nvSpPr>
        <p:spPr>
          <a:xfrm>
            <a:off x="3243806" y="3049202"/>
            <a:ext cx="709613" cy="57626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04434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0707" r="58749" b="6316"/>
          <a:stretch>
            <a:fillRect/>
          </a:stretch>
        </p:blipFill>
        <p:spPr>
          <a:xfrm>
            <a:off x="-90521" y="-16659"/>
            <a:ext cx="6479117" cy="6858000"/>
          </a:xfrm>
        </p:spPr>
      </p:pic>
      <p:sp>
        <p:nvSpPr>
          <p:cNvPr id="2" name="Rectángulo 1"/>
          <p:cNvSpPr/>
          <p:nvPr/>
        </p:nvSpPr>
        <p:spPr>
          <a:xfrm>
            <a:off x="0" y="1196752"/>
            <a:ext cx="5711957" cy="648072"/>
          </a:xfrm>
          <a:prstGeom prst="rect">
            <a:avLst/>
          </a:prstGeom>
          <a:noFill/>
          <a:ln w="57150"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0" y="1844825"/>
            <a:ext cx="5711957" cy="552257"/>
          </a:xfrm>
          <a:prstGeom prst="rect">
            <a:avLst/>
          </a:prstGeom>
          <a:noFill/>
          <a:ln w="57150"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/>
          <p:cNvSpPr/>
          <p:nvPr/>
        </p:nvSpPr>
        <p:spPr>
          <a:xfrm>
            <a:off x="0" y="2397082"/>
            <a:ext cx="5711957" cy="552257"/>
          </a:xfrm>
          <a:prstGeom prst="rect">
            <a:avLst/>
          </a:prstGeom>
          <a:noFill/>
          <a:ln w="57150"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/>
          <p:cNvSpPr/>
          <p:nvPr/>
        </p:nvSpPr>
        <p:spPr>
          <a:xfrm>
            <a:off x="2957579" y="107126"/>
            <a:ext cx="1602251" cy="537370"/>
          </a:xfrm>
          <a:prstGeom prst="rect">
            <a:avLst/>
          </a:prstGeom>
          <a:noFill/>
          <a:ln w="57150"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/>
          <p:cNvSpPr/>
          <p:nvPr/>
        </p:nvSpPr>
        <p:spPr>
          <a:xfrm>
            <a:off x="1419697" y="5114654"/>
            <a:ext cx="4143484" cy="931188"/>
          </a:xfrm>
          <a:prstGeom prst="rect">
            <a:avLst/>
          </a:prstGeom>
          <a:noFill/>
          <a:ln w="57150"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/>
          <p:cNvSpPr/>
          <p:nvPr/>
        </p:nvSpPr>
        <p:spPr>
          <a:xfrm>
            <a:off x="150354" y="3423212"/>
            <a:ext cx="1267325" cy="653860"/>
          </a:xfrm>
          <a:prstGeom prst="rect">
            <a:avLst/>
          </a:prstGeom>
          <a:noFill/>
          <a:ln w="57150"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/>
          <p:cNvSpPr/>
          <p:nvPr/>
        </p:nvSpPr>
        <p:spPr>
          <a:xfrm>
            <a:off x="1417680" y="3453674"/>
            <a:ext cx="4145501" cy="1492889"/>
          </a:xfrm>
          <a:prstGeom prst="rect">
            <a:avLst/>
          </a:prstGeom>
          <a:noFill/>
          <a:ln w="57150"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/>
          <p:cNvSpPr/>
          <p:nvPr/>
        </p:nvSpPr>
        <p:spPr>
          <a:xfrm>
            <a:off x="138746" y="5098962"/>
            <a:ext cx="1267325" cy="653860"/>
          </a:xfrm>
          <a:prstGeom prst="rect">
            <a:avLst/>
          </a:prstGeom>
          <a:noFill/>
          <a:ln w="57150"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57362" name="Grupo 57361">
            <a:extLst>
              <a:ext uri="{FF2B5EF4-FFF2-40B4-BE49-F238E27FC236}">
                <a16:creationId xmlns:a16="http://schemas.microsoft.com/office/drawing/2014/main" id="{6AB3B7A4-E27A-4836-B5E4-0E0B6E0E0B70}"/>
              </a:ext>
            </a:extLst>
          </p:cNvPr>
          <p:cNvGrpSpPr/>
          <p:nvPr/>
        </p:nvGrpSpPr>
        <p:grpSpPr>
          <a:xfrm>
            <a:off x="4630901" y="11478"/>
            <a:ext cx="1738907" cy="467961"/>
            <a:chOff x="4630901" y="11478"/>
            <a:chExt cx="1738907" cy="467961"/>
          </a:xfrm>
        </p:grpSpPr>
        <p:sp>
          <p:nvSpPr>
            <p:cNvPr id="57344" name="Flecha: pentágono 57343">
              <a:extLst>
                <a:ext uri="{FF2B5EF4-FFF2-40B4-BE49-F238E27FC236}">
                  <a16:creationId xmlns:a16="http://schemas.microsoft.com/office/drawing/2014/main" id="{763B07BA-59EA-4BD1-9BC0-2F444DCA0599}"/>
                </a:ext>
              </a:extLst>
            </p:cNvPr>
            <p:cNvSpPr/>
            <p:nvPr/>
          </p:nvSpPr>
          <p:spPr>
            <a:xfrm flipH="1">
              <a:off x="4630901" y="11478"/>
              <a:ext cx="1712602" cy="467961"/>
            </a:xfrm>
            <a:prstGeom prst="homePlat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165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52" name="CuadroTexto 51">
              <a:extLst>
                <a:ext uri="{FF2B5EF4-FFF2-40B4-BE49-F238E27FC236}">
                  <a16:creationId xmlns:a16="http://schemas.microsoft.com/office/drawing/2014/main" id="{F7852D11-1E63-48DB-9CD0-97A7FF2D84DD}"/>
                </a:ext>
              </a:extLst>
            </p:cNvPr>
            <p:cNvSpPr txBox="1"/>
            <p:nvPr/>
          </p:nvSpPr>
          <p:spPr>
            <a:xfrm>
              <a:off x="4808665" y="16659"/>
              <a:ext cx="15611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000" b="1" dirty="0"/>
                <a:t>título revista</a:t>
              </a:r>
            </a:p>
          </p:txBody>
        </p:sp>
      </p:grpSp>
      <p:grpSp>
        <p:nvGrpSpPr>
          <p:cNvPr id="57356" name="Grupo 57355">
            <a:extLst>
              <a:ext uri="{FF2B5EF4-FFF2-40B4-BE49-F238E27FC236}">
                <a16:creationId xmlns:a16="http://schemas.microsoft.com/office/drawing/2014/main" id="{5D17FD82-1B97-4C09-B6B9-0D74B8E90D26}"/>
              </a:ext>
            </a:extLst>
          </p:cNvPr>
          <p:cNvGrpSpPr/>
          <p:nvPr/>
        </p:nvGrpSpPr>
        <p:grpSpPr>
          <a:xfrm>
            <a:off x="4627029" y="476738"/>
            <a:ext cx="2016597" cy="467961"/>
            <a:chOff x="4627029" y="476738"/>
            <a:chExt cx="2016597" cy="467961"/>
          </a:xfrm>
        </p:grpSpPr>
        <p:sp>
          <p:nvSpPr>
            <p:cNvPr id="60" name="Flecha: pentágono 59">
              <a:extLst>
                <a:ext uri="{FF2B5EF4-FFF2-40B4-BE49-F238E27FC236}">
                  <a16:creationId xmlns:a16="http://schemas.microsoft.com/office/drawing/2014/main" id="{35158737-D07D-445C-B758-6894BE08BE65}"/>
                </a:ext>
              </a:extLst>
            </p:cNvPr>
            <p:cNvSpPr/>
            <p:nvPr/>
          </p:nvSpPr>
          <p:spPr>
            <a:xfrm flipH="1">
              <a:off x="4627029" y="476738"/>
              <a:ext cx="1712602" cy="467961"/>
            </a:xfrm>
            <a:prstGeom prst="homePlat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165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61" name="CuadroTexto 60">
              <a:extLst>
                <a:ext uri="{FF2B5EF4-FFF2-40B4-BE49-F238E27FC236}">
                  <a16:creationId xmlns:a16="http://schemas.microsoft.com/office/drawing/2014/main" id="{B0261863-B166-46D7-AF7C-FC7FA0D89177}"/>
                </a:ext>
              </a:extLst>
            </p:cNvPr>
            <p:cNvSpPr txBox="1"/>
            <p:nvPr/>
          </p:nvSpPr>
          <p:spPr>
            <a:xfrm>
              <a:off x="4890987" y="483038"/>
              <a:ext cx="17526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000" b="1" dirty="0"/>
                <a:t>disciplina</a:t>
              </a:r>
            </a:p>
          </p:txBody>
        </p:sp>
      </p:grpSp>
      <p:grpSp>
        <p:nvGrpSpPr>
          <p:cNvPr id="57366" name="Grupo 57365">
            <a:extLst>
              <a:ext uri="{FF2B5EF4-FFF2-40B4-BE49-F238E27FC236}">
                <a16:creationId xmlns:a16="http://schemas.microsoft.com/office/drawing/2014/main" id="{81946BC3-0309-49D5-81A2-02B5E985DF72}"/>
              </a:ext>
            </a:extLst>
          </p:cNvPr>
          <p:cNvGrpSpPr/>
          <p:nvPr/>
        </p:nvGrpSpPr>
        <p:grpSpPr>
          <a:xfrm>
            <a:off x="4660067" y="1789401"/>
            <a:ext cx="1906363" cy="710619"/>
            <a:chOff x="3854183" y="1949378"/>
            <a:chExt cx="1906363" cy="710619"/>
          </a:xfrm>
        </p:grpSpPr>
        <p:sp>
          <p:nvSpPr>
            <p:cNvPr id="54" name="Flecha: pentágono 53">
              <a:extLst>
                <a:ext uri="{FF2B5EF4-FFF2-40B4-BE49-F238E27FC236}">
                  <a16:creationId xmlns:a16="http://schemas.microsoft.com/office/drawing/2014/main" id="{7F69A11D-9594-470D-AE11-AE2439A3035D}"/>
                </a:ext>
              </a:extLst>
            </p:cNvPr>
            <p:cNvSpPr/>
            <p:nvPr/>
          </p:nvSpPr>
          <p:spPr>
            <a:xfrm flipH="1">
              <a:off x="3854183" y="1949378"/>
              <a:ext cx="1809184" cy="659663"/>
            </a:xfrm>
            <a:prstGeom prst="homePlat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165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62" name="CuadroTexto 61">
              <a:extLst>
                <a:ext uri="{FF2B5EF4-FFF2-40B4-BE49-F238E27FC236}">
                  <a16:creationId xmlns:a16="http://schemas.microsoft.com/office/drawing/2014/main" id="{16298C53-473E-4E0B-B2EA-FAB6193F930A}"/>
                </a:ext>
              </a:extLst>
            </p:cNvPr>
            <p:cNvSpPr txBox="1"/>
            <p:nvPr/>
          </p:nvSpPr>
          <p:spPr>
            <a:xfrm>
              <a:off x="4137792" y="1952111"/>
              <a:ext cx="16227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000" b="1" dirty="0"/>
                <a:t>     autor</a:t>
              </a:r>
            </a:p>
            <a:p>
              <a:r>
                <a:rPr lang="es-MX" sz="2000" b="1" dirty="0"/>
                <a:t>   coautores</a:t>
              </a:r>
              <a:endParaRPr lang="es-MX" sz="2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7358" name="Grupo 57357">
            <a:extLst>
              <a:ext uri="{FF2B5EF4-FFF2-40B4-BE49-F238E27FC236}">
                <a16:creationId xmlns:a16="http://schemas.microsoft.com/office/drawing/2014/main" id="{F2E440B3-2092-4BD3-9718-993E0FEDAD40}"/>
              </a:ext>
            </a:extLst>
          </p:cNvPr>
          <p:cNvGrpSpPr/>
          <p:nvPr/>
        </p:nvGrpSpPr>
        <p:grpSpPr>
          <a:xfrm>
            <a:off x="1307950" y="3404326"/>
            <a:ext cx="2182480" cy="727381"/>
            <a:chOff x="1277448" y="3404326"/>
            <a:chExt cx="2182480" cy="727381"/>
          </a:xfrm>
        </p:grpSpPr>
        <p:sp>
          <p:nvSpPr>
            <p:cNvPr id="63" name="Flecha: pentágono 62">
              <a:extLst>
                <a:ext uri="{FF2B5EF4-FFF2-40B4-BE49-F238E27FC236}">
                  <a16:creationId xmlns:a16="http://schemas.microsoft.com/office/drawing/2014/main" id="{1FC2C6FB-0D0F-456A-93EB-0EED80D86AEB}"/>
                </a:ext>
              </a:extLst>
            </p:cNvPr>
            <p:cNvSpPr/>
            <p:nvPr/>
          </p:nvSpPr>
          <p:spPr>
            <a:xfrm flipH="1">
              <a:off x="1277448" y="3404326"/>
              <a:ext cx="1809184" cy="659663"/>
            </a:xfrm>
            <a:prstGeom prst="homePlat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165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64" name="CuadroTexto 63">
              <a:extLst>
                <a:ext uri="{FF2B5EF4-FFF2-40B4-BE49-F238E27FC236}">
                  <a16:creationId xmlns:a16="http://schemas.microsoft.com/office/drawing/2014/main" id="{39CA04BA-99FD-40E1-9950-23A457809B81}"/>
                </a:ext>
              </a:extLst>
            </p:cNvPr>
            <p:cNvSpPr txBox="1"/>
            <p:nvPr/>
          </p:nvSpPr>
          <p:spPr>
            <a:xfrm>
              <a:off x="1480741" y="3423821"/>
              <a:ext cx="19791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000" b="1" dirty="0"/>
                <a:t>Palabras clave</a:t>
              </a:r>
            </a:p>
            <a:p>
              <a:r>
                <a:rPr lang="es-MX" sz="2000" b="1" dirty="0"/>
                <a:t>       </a:t>
              </a:r>
              <a:r>
                <a:rPr lang="es-MX" sz="2000" b="1" dirty="0">
                  <a:solidFill>
                    <a:srgbClr val="FF0000"/>
                  </a:solidFill>
                </a:rPr>
                <a:t>tema</a:t>
              </a:r>
            </a:p>
          </p:txBody>
        </p:sp>
      </p:grpSp>
      <p:grpSp>
        <p:nvGrpSpPr>
          <p:cNvPr id="57359" name="Grupo 57358">
            <a:extLst>
              <a:ext uri="{FF2B5EF4-FFF2-40B4-BE49-F238E27FC236}">
                <a16:creationId xmlns:a16="http://schemas.microsoft.com/office/drawing/2014/main" id="{7F73BDA2-6C47-422C-A9D1-B65695FD99E2}"/>
              </a:ext>
            </a:extLst>
          </p:cNvPr>
          <p:cNvGrpSpPr/>
          <p:nvPr/>
        </p:nvGrpSpPr>
        <p:grpSpPr>
          <a:xfrm>
            <a:off x="1327912" y="5098676"/>
            <a:ext cx="1836598" cy="723864"/>
            <a:chOff x="1327912" y="5098676"/>
            <a:chExt cx="1836598" cy="723864"/>
          </a:xfrm>
        </p:grpSpPr>
        <p:sp>
          <p:nvSpPr>
            <p:cNvPr id="65" name="Flecha: pentágono 64">
              <a:extLst>
                <a:ext uri="{FF2B5EF4-FFF2-40B4-BE49-F238E27FC236}">
                  <a16:creationId xmlns:a16="http://schemas.microsoft.com/office/drawing/2014/main" id="{A7C1D8C4-CCAC-48E9-9DDB-694AFFE72337}"/>
                </a:ext>
              </a:extLst>
            </p:cNvPr>
            <p:cNvSpPr/>
            <p:nvPr/>
          </p:nvSpPr>
          <p:spPr>
            <a:xfrm flipH="1">
              <a:off x="1327912" y="5098676"/>
              <a:ext cx="1809184" cy="659663"/>
            </a:xfrm>
            <a:prstGeom prst="homePlat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165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66" name="CuadroTexto 65">
              <a:extLst>
                <a:ext uri="{FF2B5EF4-FFF2-40B4-BE49-F238E27FC236}">
                  <a16:creationId xmlns:a16="http://schemas.microsoft.com/office/drawing/2014/main" id="{0343FE4D-E725-478C-885D-997EC0D9D6A9}"/>
                </a:ext>
              </a:extLst>
            </p:cNvPr>
            <p:cNvSpPr txBox="1"/>
            <p:nvPr/>
          </p:nvSpPr>
          <p:spPr>
            <a:xfrm>
              <a:off x="1541756" y="5114654"/>
              <a:ext cx="16227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000" b="1" dirty="0"/>
                <a:t>   </a:t>
              </a:r>
              <a:r>
                <a:rPr lang="es-MX" sz="2000" b="1" dirty="0" err="1"/>
                <a:t>Keywords</a:t>
              </a:r>
              <a:endParaRPr lang="es-MX" sz="2000" b="1" dirty="0"/>
            </a:p>
            <a:p>
              <a:r>
                <a:rPr lang="es-MX" sz="2000" b="1" dirty="0"/>
                <a:t>       </a:t>
              </a:r>
              <a:r>
                <a:rPr lang="es-MX" sz="2000" b="1" dirty="0">
                  <a:solidFill>
                    <a:srgbClr val="FF0000"/>
                  </a:solidFill>
                </a:rPr>
                <a:t>tema</a:t>
              </a:r>
            </a:p>
          </p:txBody>
        </p:sp>
      </p:grpSp>
      <p:grpSp>
        <p:nvGrpSpPr>
          <p:cNvPr id="57360" name="Grupo 57359">
            <a:extLst>
              <a:ext uri="{FF2B5EF4-FFF2-40B4-BE49-F238E27FC236}">
                <a16:creationId xmlns:a16="http://schemas.microsoft.com/office/drawing/2014/main" id="{0FE73BD3-8337-4174-AD43-8E79C731F3FD}"/>
              </a:ext>
            </a:extLst>
          </p:cNvPr>
          <p:cNvGrpSpPr/>
          <p:nvPr/>
        </p:nvGrpSpPr>
        <p:grpSpPr>
          <a:xfrm>
            <a:off x="4648381" y="5023566"/>
            <a:ext cx="2145374" cy="734859"/>
            <a:chOff x="4989470" y="5079349"/>
            <a:chExt cx="2145374" cy="734859"/>
          </a:xfrm>
        </p:grpSpPr>
        <p:sp>
          <p:nvSpPr>
            <p:cNvPr id="70" name="Flecha: pentágono 69">
              <a:extLst>
                <a:ext uri="{FF2B5EF4-FFF2-40B4-BE49-F238E27FC236}">
                  <a16:creationId xmlns:a16="http://schemas.microsoft.com/office/drawing/2014/main" id="{522FD045-A948-44DB-A799-1A08070FB526}"/>
                </a:ext>
              </a:extLst>
            </p:cNvPr>
            <p:cNvSpPr/>
            <p:nvPr/>
          </p:nvSpPr>
          <p:spPr>
            <a:xfrm flipH="1">
              <a:off x="4989470" y="5079349"/>
              <a:ext cx="1809184" cy="659663"/>
            </a:xfrm>
            <a:prstGeom prst="homePlat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165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71" name="CuadroTexto 70">
              <a:extLst>
                <a:ext uri="{FF2B5EF4-FFF2-40B4-BE49-F238E27FC236}">
                  <a16:creationId xmlns:a16="http://schemas.microsoft.com/office/drawing/2014/main" id="{EEA33AA5-71F2-497C-922F-E26C4407EE1D}"/>
                </a:ext>
              </a:extLst>
            </p:cNvPr>
            <p:cNvSpPr txBox="1"/>
            <p:nvPr/>
          </p:nvSpPr>
          <p:spPr>
            <a:xfrm>
              <a:off x="5155657" y="5106322"/>
              <a:ext cx="19791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000" b="1" dirty="0"/>
                <a:t>    </a:t>
              </a:r>
              <a:r>
                <a:rPr lang="es-MX" sz="2000" b="1" dirty="0" err="1"/>
                <a:t>Abstract</a:t>
              </a:r>
              <a:endParaRPr lang="es-MX" sz="2000" b="1" dirty="0"/>
            </a:p>
            <a:p>
              <a:r>
                <a:rPr lang="es-MX" sz="2000" b="1" dirty="0"/>
                <a:t>        </a:t>
              </a:r>
              <a:r>
                <a:rPr lang="es-MX" sz="2000" b="1" dirty="0">
                  <a:solidFill>
                    <a:srgbClr val="FF0000"/>
                  </a:solidFill>
                </a:rPr>
                <a:t>tema</a:t>
              </a:r>
            </a:p>
          </p:txBody>
        </p:sp>
      </p:grpSp>
      <p:grpSp>
        <p:nvGrpSpPr>
          <p:cNvPr id="57367" name="Grupo 57366">
            <a:extLst>
              <a:ext uri="{FF2B5EF4-FFF2-40B4-BE49-F238E27FC236}">
                <a16:creationId xmlns:a16="http://schemas.microsoft.com/office/drawing/2014/main" id="{4639A629-AFC3-48D6-AEAD-83866DEA73CA}"/>
              </a:ext>
            </a:extLst>
          </p:cNvPr>
          <p:cNvGrpSpPr/>
          <p:nvPr/>
        </p:nvGrpSpPr>
        <p:grpSpPr>
          <a:xfrm>
            <a:off x="4641205" y="2403828"/>
            <a:ext cx="2094824" cy="716873"/>
            <a:chOff x="4935613" y="2335018"/>
            <a:chExt cx="2094824" cy="716873"/>
          </a:xfrm>
        </p:grpSpPr>
        <p:sp>
          <p:nvSpPr>
            <p:cNvPr id="72" name="Flecha: pentágono 71">
              <a:extLst>
                <a:ext uri="{FF2B5EF4-FFF2-40B4-BE49-F238E27FC236}">
                  <a16:creationId xmlns:a16="http://schemas.microsoft.com/office/drawing/2014/main" id="{BACC291E-A76D-4DAF-81AA-3CA617061B0E}"/>
                </a:ext>
              </a:extLst>
            </p:cNvPr>
            <p:cNvSpPr/>
            <p:nvPr/>
          </p:nvSpPr>
          <p:spPr>
            <a:xfrm flipH="1">
              <a:off x="4935613" y="2335018"/>
              <a:ext cx="1809184" cy="659663"/>
            </a:xfrm>
            <a:prstGeom prst="homePlat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165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73" name="CuadroTexto 72">
              <a:extLst>
                <a:ext uri="{FF2B5EF4-FFF2-40B4-BE49-F238E27FC236}">
                  <a16:creationId xmlns:a16="http://schemas.microsoft.com/office/drawing/2014/main" id="{73A84AA3-DE3B-4BBD-B0DF-3EE9E3338E64}"/>
                </a:ext>
              </a:extLst>
            </p:cNvPr>
            <p:cNvSpPr txBox="1"/>
            <p:nvPr/>
          </p:nvSpPr>
          <p:spPr>
            <a:xfrm>
              <a:off x="5051250" y="2344005"/>
              <a:ext cx="19791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000" b="1" dirty="0"/>
                <a:t>       afiliación</a:t>
              </a:r>
              <a:br>
                <a:rPr lang="es-MX" sz="2000" b="1" dirty="0"/>
              </a:br>
              <a:r>
                <a:rPr lang="es-MX" sz="2000" b="1" dirty="0"/>
                <a:t>    institucional</a:t>
              </a:r>
              <a:endParaRPr lang="es-MX" sz="2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7354" name="Grupo 57353">
            <a:extLst>
              <a:ext uri="{FF2B5EF4-FFF2-40B4-BE49-F238E27FC236}">
                <a16:creationId xmlns:a16="http://schemas.microsoft.com/office/drawing/2014/main" id="{F22165A3-9FBF-4CEC-8D59-51558D222504}"/>
              </a:ext>
            </a:extLst>
          </p:cNvPr>
          <p:cNvGrpSpPr/>
          <p:nvPr/>
        </p:nvGrpSpPr>
        <p:grpSpPr>
          <a:xfrm>
            <a:off x="4653945" y="1143451"/>
            <a:ext cx="1854861" cy="743672"/>
            <a:chOff x="5335333" y="939375"/>
            <a:chExt cx="1854861" cy="743672"/>
          </a:xfrm>
        </p:grpSpPr>
        <p:sp>
          <p:nvSpPr>
            <p:cNvPr id="74" name="Flecha: pentágono 73">
              <a:extLst>
                <a:ext uri="{FF2B5EF4-FFF2-40B4-BE49-F238E27FC236}">
                  <a16:creationId xmlns:a16="http://schemas.microsoft.com/office/drawing/2014/main" id="{36008410-DD48-4A61-B7A2-A2B04FA8FAD2}"/>
                </a:ext>
              </a:extLst>
            </p:cNvPr>
            <p:cNvSpPr/>
            <p:nvPr/>
          </p:nvSpPr>
          <p:spPr>
            <a:xfrm flipH="1">
              <a:off x="5335333" y="939375"/>
              <a:ext cx="1809184" cy="659663"/>
            </a:xfrm>
            <a:prstGeom prst="homePlat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165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75" name="CuadroTexto 74">
              <a:extLst>
                <a:ext uri="{FF2B5EF4-FFF2-40B4-BE49-F238E27FC236}">
                  <a16:creationId xmlns:a16="http://schemas.microsoft.com/office/drawing/2014/main" id="{67435A30-BC84-489C-846F-17D869B4FBFD}"/>
                </a:ext>
              </a:extLst>
            </p:cNvPr>
            <p:cNvSpPr txBox="1"/>
            <p:nvPr/>
          </p:nvSpPr>
          <p:spPr>
            <a:xfrm>
              <a:off x="5567440" y="975161"/>
              <a:ext cx="16227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000" b="1" dirty="0"/>
                <a:t>título artículo</a:t>
              </a:r>
            </a:p>
            <a:p>
              <a:r>
                <a:rPr lang="es-MX" sz="2000" b="1" dirty="0"/>
                <a:t>       </a:t>
              </a:r>
              <a:r>
                <a:rPr lang="es-MX" sz="2000" b="1" dirty="0">
                  <a:solidFill>
                    <a:srgbClr val="FF0000"/>
                  </a:solidFill>
                </a:rPr>
                <a:t>tema</a:t>
              </a:r>
            </a:p>
          </p:txBody>
        </p:sp>
      </p:grpSp>
      <p:sp>
        <p:nvSpPr>
          <p:cNvPr id="109" name="CuadroTexto 108">
            <a:extLst>
              <a:ext uri="{FF2B5EF4-FFF2-40B4-BE49-F238E27FC236}">
                <a16:creationId xmlns:a16="http://schemas.microsoft.com/office/drawing/2014/main" id="{DD1695DC-C90D-4EE4-B79C-5CB81F1F3F7E}"/>
              </a:ext>
            </a:extLst>
          </p:cNvPr>
          <p:cNvSpPr txBox="1"/>
          <p:nvPr/>
        </p:nvSpPr>
        <p:spPr>
          <a:xfrm>
            <a:off x="6600099" y="1278303"/>
            <a:ext cx="2735627" cy="984885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1905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s-MX" sz="1600" b="1" dirty="0">
                <a:solidFill>
                  <a:schemeClr val="bg1"/>
                </a:solidFill>
              </a:rPr>
              <a:t>Indicadores de actividad </a:t>
            </a:r>
          </a:p>
          <a:p>
            <a:pPr algn="ctr">
              <a:spcBef>
                <a:spcPts val="600"/>
              </a:spcBef>
            </a:pPr>
            <a:r>
              <a:rPr lang="es-MX" sz="1600" b="1" dirty="0">
                <a:solidFill>
                  <a:schemeClr val="bg1"/>
                </a:solidFill>
              </a:rPr>
              <a:t>o</a:t>
            </a:r>
          </a:p>
          <a:p>
            <a:pPr algn="ctr">
              <a:spcBef>
                <a:spcPts val="600"/>
              </a:spcBef>
            </a:pPr>
            <a:r>
              <a:rPr lang="es-MX" sz="1600" b="1" dirty="0">
                <a:solidFill>
                  <a:schemeClr val="bg1"/>
                </a:solidFill>
              </a:rPr>
              <a:t>Producción</a:t>
            </a:r>
          </a:p>
        </p:txBody>
      </p:sp>
      <p:grpSp>
        <p:nvGrpSpPr>
          <p:cNvPr id="166" name="Grupo 165">
            <a:extLst>
              <a:ext uri="{FF2B5EF4-FFF2-40B4-BE49-F238E27FC236}">
                <a16:creationId xmlns:a16="http://schemas.microsoft.com/office/drawing/2014/main" id="{5CF6EDD5-DA14-4984-8D15-C872C32579E4}"/>
              </a:ext>
            </a:extLst>
          </p:cNvPr>
          <p:cNvGrpSpPr/>
          <p:nvPr/>
        </p:nvGrpSpPr>
        <p:grpSpPr>
          <a:xfrm>
            <a:off x="4888121" y="3419955"/>
            <a:ext cx="2145374" cy="734859"/>
            <a:chOff x="4888121" y="3419955"/>
            <a:chExt cx="2145374" cy="734859"/>
          </a:xfrm>
        </p:grpSpPr>
        <p:sp>
          <p:nvSpPr>
            <p:cNvPr id="167" name="Flecha: pentágono 166">
              <a:extLst>
                <a:ext uri="{FF2B5EF4-FFF2-40B4-BE49-F238E27FC236}">
                  <a16:creationId xmlns:a16="http://schemas.microsoft.com/office/drawing/2014/main" id="{251CA0C1-9F5C-44EE-8876-62EA099FFF9C}"/>
                </a:ext>
              </a:extLst>
            </p:cNvPr>
            <p:cNvSpPr/>
            <p:nvPr/>
          </p:nvSpPr>
          <p:spPr>
            <a:xfrm flipH="1">
              <a:off x="4888121" y="3419955"/>
              <a:ext cx="1809184" cy="659663"/>
            </a:xfrm>
            <a:prstGeom prst="homePlat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165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168" name="CuadroTexto 167">
              <a:extLst>
                <a:ext uri="{FF2B5EF4-FFF2-40B4-BE49-F238E27FC236}">
                  <a16:creationId xmlns:a16="http://schemas.microsoft.com/office/drawing/2014/main" id="{A6C1FA08-4F29-4A5A-AA50-D6AEA76F439D}"/>
                </a:ext>
              </a:extLst>
            </p:cNvPr>
            <p:cNvSpPr txBox="1"/>
            <p:nvPr/>
          </p:nvSpPr>
          <p:spPr>
            <a:xfrm>
              <a:off x="5054308" y="3446928"/>
              <a:ext cx="19791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000" b="1" dirty="0"/>
                <a:t>    Resumen</a:t>
              </a:r>
            </a:p>
            <a:p>
              <a:r>
                <a:rPr lang="es-MX" sz="2000" b="1" dirty="0"/>
                <a:t>        </a:t>
              </a:r>
              <a:r>
                <a:rPr lang="es-MX" sz="2000" b="1" dirty="0">
                  <a:solidFill>
                    <a:srgbClr val="FF0000"/>
                  </a:solidFill>
                </a:rPr>
                <a:t>tema</a:t>
              </a:r>
            </a:p>
          </p:txBody>
        </p:sp>
      </p:grpSp>
      <p:grpSp>
        <p:nvGrpSpPr>
          <p:cNvPr id="187" name="Grupo 186">
            <a:extLst>
              <a:ext uri="{FF2B5EF4-FFF2-40B4-BE49-F238E27FC236}">
                <a16:creationId xmlns:a16="http://schemas.microsoft.com/office/drawing/2014/main" id="{514CA5EE-616E-4894-A38B-67B004D106C1}"/>
              </a:ext>
            </a:extLst>
          </p:cNvPr>
          <p:cNvGrpSpPr/>
          <p:nvPr/>
        </p:nvGrpSpPr>
        <p:grpSpPr>
          <a:xfrm>
            <a:off x="6185233" y="2394133"/>
            <a:ext cx="2011802" cy="1015663"/>
            <a:chOff x="8220997" y="2402145"/>
            <a:chExt cx="2011802" cy="1015663"/>
          </a:xfrm>
        </p:grpSpPr>
        <p:sp>
          <p:nvSpPr>
            <p:cNvPr id="188" name="Flecha: pentágono 187">
              <a:extLst>
                <a:ext uri="{FF2B5EF4-FFF2-40B4-BE49-F238E27FC236}">
                  <a16:creationId xmlns:a16="http://schemas.microsoft.com/office/drawing/2014/main" id="{38D495AA-41FB-46CF-950F-5BA7B9D46E81}"/>
                </a:ext>
              </a:extLst>
            </p:cNvPr>
            <p:cNvSpPr/>
            <p:nvPr/>
          </p:nvSpPr>
          <p:spPr>
            <a:xfrm flipH="1">
              <a:off x="8220997" y="2434201"/>
              <a:ext cx="1809184" cy="659663"/>
            </a:xfrm>
            <a:prstGeom prst="homePlat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165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189" name="CuadroTexto 188">
              <a:extLst>
                <a:ext uri="{FF2B5EF4-FFF2-40B4-BE49-F238E27FC236}">
                  <a16:creationId xmlns:a16="http://schemas.microsoft.com/office/drawing/2014/main" id="{ABBBDD54-A9AB-4851-AD65-4431300574D5}"/>
                </a:ext>
              </a:extLst>
            </p:cNvPr>
            <p:cNvSpPr txBox="1"/>
            <p:nvPr/>
          </p:nvSpPr>
          <p:spPr>
            <a:xfrm>
              <a:off x="8253612" y="2402145"/>
              <a:ext cx="19791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000" b="1" dirty="0"/>
                <a:t>    colaboración</a:t>
              </a:r>
              <a:br>
                <a:rPr lang="es-MX" sz="2000" b="1" dirty="0"/>
              </a:br>
              <a:r>
                <a:rPr lang="es-MX" sz="2000" b="1" dirty="0"/>
                <a:t>    instituciones</a:t>
              </a:r>
            </a:p>
            <a:p>
              <a:endParaRPr lang="es-MX" sz="2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6" name="Grupo 195">
            <a:extLst>
              <a:ext uri="{FF2B5EF4-FFF2-40B4-BE49-F238E27FC236}">
                <a16:creationId xmlns:a16="http://schemas.microsoft.com/office/drawing/2014/main" id="{90BFE0A9-C533-4BD4-AF9D-EE1FE9993A01}"/>
              </a:ext>
            </a:extLst>
          </p:cNvPr>
          <p:cNvGrpSpPr/>
          <p:nvPr/>
        </p:nvGrpSpPr>
        <p:grpSpPr>
          <a:xfrm>
            <a:off x="7815804" y="2438195"/>
            <a:ext cx="2000183" cy="727247"/>
            <a:chOff x="6594476" y="2321297"/>
            <a:chExt cx="2000183" cy="727247"/>
          </a:xfrm>
        </p:grpSpPr>
        <p:sp>
          <p:nvSpPr>
            <p:cNvPr id="197" name="Flecha: pentágono 196">
              <a:extLst>
                <a:ext uri="{FF2B5EF4-FFF2-40B4-BE49-F238E27FC236}">
                  <a16:creationId xmlns:a16="http://schemas.microsoft.com/office/drawing/2014/main" id="{C9549DBB-AB39-4EE2-A48A-66DBC5F497B6}"/>
                </a:ext>
              </a:extLst>
            </p:cNvPr>
            <p:cNvSpPr/>
            <p:nvPr/>
          </p:nvSpPr>
          <p:spPr>
            <a:xfrm flipH="1">
              <a:off x="6594476" y="2321297"/>
              <a:ext cx="1809184" cy="659663"/>
            </a:xfrm>
            <a:prstGeom prst="homePlat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165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198" name="CuadroTexto 197">
              <a:extLst>
                <a:ext uri="{FF2B5EF4-FFF2-40B4-BE49-F238E27FC236}">
                  <a16:creationId xmlns:a16="http://schemas.microsoft.com/office/drawing/2014/main" id="{61493D90-A604-4C0E-BAAF-CDD06FC34ACF}"/>
                </a:ext>
              </a:extLst>
            </p:cNvPr>
            <p:cNvSpPr txBox="1"/>
            <p:nvPr/>
          </p:nvSpPr>
          <p:spPr>
            <a:xfrm>
              <a:off x="6615472" y="2340658"/>
              <a:ext cx="19791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000" b="1" dirty="0"/>
                <a:t>    país afiliación</a:t>
              </a:r>
              <a:br>
                <a:rPr lang="es-MX" sz="2000" b="1" dirty="0"/>
              </a:br>
              <a:r>
                <a:rPr lang="es-MX" sz="2000" b="1" dirty="0"/>
                <a:t>    institucional</a:t>
              </a:r>
              <a:endParaRPr lang="es-MX" sz="2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9" name="Grupo 198">
            <a:extLst>
              <a:ext uri="{FF2B5EF4-FFF2-40B4-BE49-F238E27FC236}">
                <a16:creationId xmlns:a16="http://schemas.microsoft.com/office/drawing/2014/main" id="{316D4627-F4DA-4C35-8103-802E01A29A63}"/>
              </a:ext>
            </a:extLst>
          </p:cNvPr>
          <p:cNvGrpSpPr/>
          <p:nvPr/>
        </p:nvGrpSpPr>
        <p:grpSpPr>
          <a:xfrm>
            <a:off x="9468480" y="2461201"/>
            <a:ext cx="2231576" cy="1019264"/>
            <a:chOff x="10563190" y="2536021"/>
            <a:chExt cx="2085395" cy="1019264"/>
          </a:xfrm>
        </p:grpSpPr>
        <p:sp>
          <p:nvSpPr>
            <p:cNvPr id="200" name="Flecha: pentágono 199">
              <a:extLst>
                <a:ext uri="{FF2B5EF4-FFF2-40B4-BE49-F238E27FC236}">
                  <a16:creationId xmlns:a16="http://schemas.microsoft.com/office/drawing/2014/main" id="{93AC93DD-4453-4D07-B866-22EFB356262B}"/>
                </a:ext>
              </a:extLst>
            </p:cNvPr>
            <p:cNvSpPr/>
            <p:nvPr/>
          </p:nvSpPr>
          <p:spPr>
            <a:xfrm flipH="1">
              <a:off x="10563190" y="2536021"/>
              <a:ext cx="1809184" cy="659663"/>
            </a:xfrm>
            <a:prstGeom prst="homePlate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165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201" name="CuadroTexto 200">
              <a:extLst>
                <a:ext uri="{FF2B5EF4-FFF2-40B4-BE49-F238E27FC236}">
                  <a16:creationId xmlns:a16="http://schemas.microsoft.com/office/drawing/2014/main" id="{79A504AF-B7D5-4890-A254-48267BCE17B8}"/>
                </a:ext>
              </a:extLst>
            </p:cNvPr>
            <p:cNvSpPr txBox="1"/>
            <p:nvPr/>
          </p:nvSpPr>
          <p:spPr>
            <a:xfrm>
              <a:off x="10669398" y="2539622"/>
              <a:ext cx="19791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000" b="1" dirty="0"/>
                <a:t>    colaboración</a:t>
              </a:r>
              <a:br>
                <a:rPr lang="es-MX" sz="2000" b="1" dirty="0"/>
              </a:br>
              <a:r>
                <a:rPr lang="es-MX" sz="2000" b="1" dirty="0"/>
                <a:t>          países</a:t>
              </a:r>
            </a:p>
            <a:p>
              <a:endParaRPr lang="es-MX" sz="2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6" name="Grupo 8">
            <a:extLst>
              <a:ext uri="{FF2B5EF4-FFF2-40B4-BE49-F238E27FC236}">
                <a16:creationId xmlns:a16="http://schemas.microsoft.com/office/drawing/2014/main" id="{B00145EC-E2F0-46D5-94D2-A19880596F5D}"/>
              </a:ext>
            </a:extLst>
          </p:cNvPr>
          <p:cNvGrpSpPr/>
          <p:nvPr/>
        </p:nvGrpSpPr>
        <p:grpSpPr>
          <a:xfrm>
            <a:off x="9352655" y="1126179"/>
            <a:ext cx="2427556" cy="1185421"/>
            <a:chOff x="4828050" y="-1658965"/>
            <a:chExt cx="3778833" cy="1652336"/>
          </a:xfrm>
        </p:grpSpPr>
        <p:sp>
          <p:nvSpPr>
            <p:cNvPr id="87" name="Rectángulo 9">
              <a:extLst>
                <a:ext uri="{FF2B5EF4-FFF2-40B4-BE49-F238E27FC236}">
                  <a16:creationId xmlns:a16="http://schemas.microsoft.com/office/drawing/2014/main" id="{9AC91D6C-140C-4919-B748-126120570E8C}"/>
                </a:ext>
              </a:extLst>
            </p:cNvPr>
            <p:cNvSpPr/>
            <p:nvPr/>
          </p:nvSpPr>
          <p:spPr>
            <a:xfrm>
              <a:off x="4828050" y="-1658965"/>
              <a:ext cx="3778833" cy="1652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88" name="Imagen 10">
              <a:extLst>
                <a:ext uri="{FF2B5EF4-FFF2-40B4-BE49-F238E27FC236}">
                  <a16:creationId xmlns:a16="http://schemas.microsoft.com/office/drawing/2014/main" id="{8D19169A-E083-46FB-9F3C-4710D92CD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3498" y="-1378067"/>
              <a:ext cx="2927459" cy="12460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716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 flipH="1">
            <a:off x="7528696" y="3236566"/>
            <a:ext cx="3360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Ubique el indicador </a:t>
            </a:r>
            <a:b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 haga clic en </a:t>
            </a:r>
            <a:r>
              <a:rPr lang="es-ES" b="1" dirty="0">
                <a:solidFill>
                  <a:schemeClr val="accent2">
                    <a:lumMod val="75000"/>
                  </a:schemeClr>
                </a:solidFill>
              </a:rPr>
              <a:t>Ver enlace </a:t>
            </a:r>
            <a:endParaRPr lang="es-MX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A1F82A74-4858-44AE-9130-DE348B8D2AFF}"/>
              </a:ext>
            </a:extLst>
          </p:cNvPr>
          <p:cNvGrpSpPr/>
          <p:nvPr/>
        </p:nvGrpSpPr>
        <p:grpSpPr>
          <a:xfrm>
            <a:off x="1026481" y="1124465"/>
            <a:ext cx="6040341" cy="4609070"/>
            <a:chOff x="1150048" y="1433384"/>
            <a:chExt cx="6040341" cy="4609070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FBD0D2F4-6ECF-4F18-A663-7CD5736C9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0048" y="1433384"/>
              <a:ext cx="6040341" cy="4609070"/>
            </a:xfrm>
            <a:prstGeom prst="rect">
              <a:avLst/>
            </a:prstGeom>
          </p:spPr>
        </p:pic>
        <p:sp>
          <p:nvSpPr>
            <p:cNvPr id="3" name="Rectángulo 2"/>
            <p:cNvSpPr/>
            <p:nvPr/>
          </p:nvSpPr>
          <p:spPr>
            <a:xfrm>
              <a:off x="1150048" y="1433384"/>
              <a:ext cx="6040340" cy="514497"/>
            </a:xfrm>
            <a:prstGeom prst="rect">
              <a:avLst/>
            </a:prstGeom>
            <a:solidFill>
              <a:srgbClr val="00B0F0">
                <a:alpha val="34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7" name="Elipse 6">
            <a:extLst>
              <a:ext uri="{FF2B5EF4-FFF2-40B4-BE49-F238E27FC236}">
                <a16:creationId xmlns:a16="http://schemas.microsoft.com/office/drawing/2014/main" id="{45952272-6AE3-4580-BB42-8B9485D92C2B}"/>
              </a:ext>
            </a:extLst>
          </p:cNvPr>
          <p:cNvSpPr/>
          <p:nvPr/>
        </p:nvSpPr>
        <p:spPr>
          <a:xfrm>
            <a:off x="7366771" y="3994507"/>
            <a:ext cx="709613" cy="57626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504386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910595E1-FD86-4811-8926-25AAB3EC2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859" y="220049"/>
            <a:ext cx="7048855" cy="23962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 flipH="1">
            <a:off x="3537875" y="2236348"/>
            <a:ext cx="8245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Copie el código HTML con este botón</a:t>
            </a:r>
            <a:b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Una vez en su sitio puede adecuar el tamaño de visualización de la gráfica modificando el valor de “width:200px”</a:t>
            </a:r>
            <a:endParaRPr lang="es-MX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97B64B2C-DF5D-4EE7-A834-FDBAAC53D4AF}"/>
              </a:ext>
            </a:extLst>
          </p:cNvPr>
          <p:cNvSpPr/>
          <p:nvPr/>
        </p:nvSpPr>
        <p:spPr>
          <a:xfrm>
            <a:off x="2304942" y="2616329"/>
            <a:ext cx="709613" cy="57626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>
                    <a:lumMod val="95000"/>
                    <a:lumOff val="5000"/>
                  </a:schemeClr>
                </a:solidFill>
              </a:rPr>
              <a:t>4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5C9B799-187C-41C4-86B8-3E25ACBA8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019" y="4241671"/>
            <a:ext cx="10367962" cy="1116158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6FCF4866-EA64-417F-80E1-8BE18B225B13}"/>
              </a:ext>
            </a:extLst>
          </p:cNvPr>
          <p:cNvSpPr txBox="1"/>
          <p:nvPr/>
        </p:nvSpPr>
        <p:spPr>
          <a:xfrm flipH="1">
            <a:off x="5861975" y="5411585"/>
            <a:ext cx="4210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Pegue el código en la página elegida del sitio de su revista</a:t>
            </a:r>
            <a:endParaRPr lang="es-MX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CAB41ACF-5F43-494A-89AE-F531C4D17876}"/>
              </a:ext>
            </a:extLst>
          </p:cNvPr>
          <p:cNvSpPr/>
          <p:nvPr/>
        </p:nvSpPr>
        <p:spPr>
          <a:xfrm>
            <a:off x="4895673" y="5481653"/>
            <a:ext cx="709613" cy="57626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>
                    <a:lumMod val="95000"/>
                    <a:lumOff val="5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351207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CB532CC-909B-41C8-8DF1-93C97A775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903" y="759926"/>
            <a:ext cx="7408973" cy="579160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CB8FC22-87B8-41B5-BC21-4B32F74CD134}"/>
              </a:ext>
            </a:extLst>
          </p:cNvPr>
          <p:cNvSpPr txBox="1"/>
          <p:nvPr/>
        </p:nvSpPr>
        <p:spPr>
          <a:xfrm>
            <a:off x="420122" y="190587"/>
            <a:ext cx="808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Ubique los indicadores en una sección específica en su portal, por ejemplo:</a:t>
            </a:r>
            <a:endParaRPr lang="es-MX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CBB09BA-86F6-4967-9488-30D6DD113858}"/>
              </a:ext>
            </a:extLst>
          </p:cNvPr>
          <p:cNvSpPr/>
          <p:nvPr/>
        </p:nvSpPr>
        <p:spPr>
          <a:xfrm>
            <a:off x="7248844" y="1009239"/>
            <a:ext cx="939778" cy="27940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246009C-48C1-41C5-A281-3C658533EE0A}"/>
              </a:ext>
            </a:extLst>
          </p:cNvPr>
          <p:cNvSpPr txBox="1"/>
          <p:nvPr/>
        </p:nvSpPr>
        <p:spPr>
          <a:xfrm>
            <a:off x="818221" y="2813289"/>
            <a:ext cx="26839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 hacer clic en la imagen de cada gráfica, obtendrá la gráfica actualizada en el sitio BIBLAT</a:t>
            </a:r>
            <a:endParaRPr lang="es-MX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3868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838120" y="2357886"/>
            <a:ext cx="6394302" cy="46699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MX" dirty="0">
                <a:hlinkClick r:id="rId2"/>
              </a:rPr>
              <a:t>scielo@dgb.unam.mx</a:t>
            </a:r>
            <a:endParaRPr lang="es-MX" dirty="0"/>
          </a:p>
          <a:p>
            <a:pPr marL="0" indent="0">
              <a:buNone/>
            </a:pPr>
            <a:r>
              <a:rPr lang="es-MX" dirty="0">
                <a:hlinkClick r:id="rId3"/>
              </a:rPr>
              <a:t>https://twitter.com/scielomexico</a:t>
            </a:r>
            <a:endParaRPr lang="es-MX" dirty="0"/>
          </a:p>
          <a:p>
            <a:pPr marL="0" indent="0">
              <a:buNone/>
            </a:pPr>
            <a:r>
              <a:rPr lang="es-MX" dirty="0">
                <a:solidFill>
                  <a:srgbClr val="0070C0"/>
                </a:solidFill>
              </a:rPr>
              <a:t>@</a:t>
            </a:r>
            <a:r>
              <a:rPr lang="es-MX" dirty="0" err="1">
                <a:solidFill>
                  <a:srgbClr val="0070C0"/>
                </a:solidFill>
              </a:rPr>
              <a:t>scielomexico</a:t>
            </a:r>
            <a:endParaRPr lang="es-MX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s-MX" sz="2400" dirty="0">
                <a:hlinkClick r:id="rId4"/>
              </a:rPr>
              <a:t>https://www.facebook.com/ScieloMexicoOficial</a:t>
            </a:r>
            <a:endParaRPr lang="es-MX" sz="2400" dirty="0"/>
          </a:p>
          <a:p>
            <a:pPr marL="0" indent="0">
              <a:buNone/>
            </a:pPr>
            <a:r>
              <a:rPr lang="es-MX" dirty="0"/>
              <a:t>Oralia Carrillo Romero</a:t>
            </a:r>
            <a:br>
              <a:rPr lang="es-MX" dirty="0"/>
            </a:br>
            <a:r>
              <a:rPr lang="es-MX" dirty="0"/>
              <a:t>Edgar Durán Muñoz</a:t>
            </a:r>
            <a:br>
              <a:rPr lang="es-MX" dirty="0"/>
            </a:br>
            <a:r>
              <a:rPr lang="es-MX" dirty="0"/>
              <a:t>Antonio Sánchez Pereyra</a:t>
            </a:r>
          </a:p>
          <a:p>
            <a:pPr marL="0" indent="0">
              <a:buNone/>
            </a:pPr>
            <a:r>
              <a:rPr lang="es-MX" sz="2400" dirty="0"/>
              <a:t>Dirección General de Bibliotecas y Servicios Digitales de Información- UNAM</a:t>
            </a:r>
          </a:p>
          <a:p>
            <a:pPr marL="0" indent="0">
              <a:buNone/>
            </a:pPr>
            <a:r>
              <a:rPr lang="es-MX" sz="2400" dirty="0"/>
              <a:t>Departamento de Bibliografía Latinoamericana</a:t>
            </a:r>
            <a:br>
              <a:rPr lang="es-MX" sz="2400" dirty="0"/>
            </a:br>
            <a:r>
              <a:rPr lang="es-MX" sz="2400" dirty="0"/>
              <a:t>tels. 5622-3958 y 59 </a:t>
            </a:r>
            <a:endParaRPr lang="es-MX" dirty="0"/>
          </a:p>
        </p:txBody>
      </p:sp>
      <p:pic>
        <p:nvPicPr>
          <p:cNvPr id="7" name="Picture 7" descr="open acces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6017" y="2062573"/>
            <a:ext cx="1307115" cy="1307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74375F2-AC2F-4960-A3A6-8768C8F583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374" y="3860679"/>
            <a:ext cx="1776099" cy="118239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573" y="5282421"/>
            <a:ext cx="2204322" cy="93822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8"/>
          <a:srcRect l="49138" t="61264" r="33847" b="17562"/>
          <a:stretch/>
        </p:blipFill>
        <p:spPr>
          <a:xfrm>
            <a:off x="3293563" y="2308344"/>
            <a:ext cx="1720100" cy="133785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9"/>
          <a:srcRect l="70630" t="56805" r="5887" b="22498"/>
          <a:stretch/>
        </p:blipFill>
        <p:spPr>
          <a:xfrm>
            <a:off x="3336192" y="3860020"/>
            <a:ext cx="2073837" cy="1033073"/>
          </a:xfrm>
          <a:prstGeom prst="rect">
            <a:avLst/>
          </a:prstGeom>
        </p:spPr>
      </p:pic>
      <p:pic>
        <p:nvPicPr>
          <p:cNvPr id="15" name="Picture 2" descr="http://t2.gstatic.com/images?q=tbn:CDy-FcvCj8jzIM:http://www.caicyt.gov.ar/reunion-latindex/imagenes/logo_latindex.gif/image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910463" y="2153949"/>
            <a:ext cx="1029891" cy="149225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2F2BE32-3652-4E7C-8B1C-F0939AF82D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40" y="218969"/>
            <a:ext cx="1653841" cy="159595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C1A16B9-0438-4F8E-8FAB-F1FF561FD26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828" y="373893"/>
            <a:ext cx="2073837" cy="137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1270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8670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43048" t="64620" r="43465" b="14327"/>
          <a:stretch/>
        </p:blipFill>
        <p:spPr>
          <a:xfrm>
            <a:off x="1222901" y="3804"/>
            <a:ext cx="1718213" cy="15086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44430" t="78188" r="45241" b="11754"/>
          <a:stretch/>
        </p:blipFill>
        <p:spPr>
          <a:xfrm>
            <a:off x="4119418" y="139557"/>
            <a:ext cx="2506380" cy="137292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5"/>
          <a:srcRect l="4298" t="11053" r="75241" b="71521"/>
          <a:stretch/>
        </p:blipFill>
        <p:spPr>
          <a:xfrm>
            <a:off x="7552602" y="91477"/>
            <a:ext cx="2865630" cy="1372922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3297773" y="463942"/>
            <a:ext cx="414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400" b="1" dirty="0"/>
              <a:t>+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6808671" y="553802"/>
            <a:ext cx="4482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 dirty="0"/>
              <a:t>=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1FD0AEE-7AAB-422F-9261-A12298488AC5}"/>
              </a:ext>
            </a:extLst>
          </p:cNvPr>
          <p:cNvSpPr txBox="1"/>
          <p:nvPr/>
        </p:nvSpPr>
        <p:spPr>
          <a:xfrm>
            <a:off x="1536093" y="1600575"/>
            <a:ext cx="14050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/>
              <a:t>1975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C9DB2F80-934E-4252-96A3-A2594D616A08}"/>
              </a:ext>
            </a:extLst>
          </p:cNvPr>
          <p:cNvSpPr txBox="1"/>
          <p:nvPr/>
        </p:nvSpPr>
        <p:spPr>
          <a:xfrm>
            <a:off x="4714309" y="1600575"/>
            <a:ext cx="14050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/>
              <a:t>1978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A42FE17-80C7-4861-B23D-2662F1A6927D}"/>
              </a:ext>
            </a:extLst>
          </p:cNvPr>
          <p:cNvSpPr txBox="1"/>
          <p:nvPr/>
        </p:nvSpPr>
        <p:spPr>
          <a:xfrm>
            <a:off x="8282906" y="1553268"/>
            <a:ext cx="14050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/>
              <a:t>2008</a:t>
            </a:r>
          </a:p>
        </p:txBody>
      </p:sp>
      <p:pic>
        <p:nvPicPr>
          <p:cNvPr id="30" name="21 Imagen" descr="PORT CLASE.jpg">
            <a:extLst>
              <a:ext uri="{FF2B5EF4-FFF2-40B4-BE49-F238E27FC236}">
                <a16:creationId xmlns:a16="http://schemas.microsoft.com/office/drawing/2014/main" id="{A38C440C-5775-4996-8B42-5F99243114C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0089" y="2235578"/>
            <a:ext cx="1177027" cy="1552457"/>
          </a:xfrm>
          <a:prstGeom prst="rect">
            <a:avLst/>
          </a:prstGeom>
          <a:ln>
            <a:noFill/>
          </a:ln>
          <a:effectLst>
            <a:outerShdw blurRad="50800" dist="127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1" name="26 Imagen" descr="PORT PERIODICA.jpg">
            <a:extLst>
              <a:ext uri="{FF2B5EF4-FFF2-40B4-BE49-F238E27FC236}">
                <a16:creationId xmlns:a16="http://schemas.microsoft.com/office/drawing/2014/main" id="{53E32291-59B8-4C08-ABAD-0EA0E34B3C48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62170" y="2176503"/>
            <a:ext cx="1309297" cy="1670606"/>
          </a:xfrm>
          <a:prstGeom prst="rect">
            <a:avLst/>
          </a:prstGeom>
          <a:effectLst>
            <a:outerShdw blurRad="50800" dist="127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34F06842-A6C6-4A48-AB22-0DC5E59F64F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211" y="5494688"/>
            <a:ext cx="1320587" cy="1341505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2C05E4D2-79A7-45A1-876B-F7A2D64674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0130" y="5066235"/>
            <a:ext cx="2334670" cy="915962"/>
          </a:xfrm>
          <a:prstGeom prst="rect">
            <a:avLst/>
          </a:prstGeom>
        </p:spPr>
      </p:pic>
      <p:sp>
        <p:nvSpPr>
          <p:cNvPr id="39" name="120 CuadroTexto">
            <a:extLst>
              <a:ext uri="{FF2B5EF4-FFF2-40B4-BE49-F238E27FC236}">
                <a16:creationId xmlns:a16="http://schemas.microsoft.com/office/drawing/2014/main" id="{A51F7C8E-E864-4C89-8A32-11DF7591209C}"/>
              </a:ext>
            </a:extLst>
          </p:cNvPr>
          <p:cNvSpPr txBox="1"/>
          <p:nvPr/>
        </p:nvSpPr>
        <p:spPr>
          <a:xfrm>
            <a:off x="2332001" y="4345049"/>
            <a:ext cx="2334670" cy="830997"/>
          </a:xfrm>
          <a:prstGeom prst="rect">
            <a:avLst/>
          </a:prstGeom>
          <a:solidFill>
            <a:srgbClr val="002060"/>
          </a:solidFill>
          <a:effectLst>
            <a:outerShdw blurRad="50800" dist="1397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En línea </a:t>
            </a:r>
          </a:p>
          <a:p>
            <a:pPr algn="ctr"/>
            <a:r>
              <a:rPr lang="es-MX" sz="1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SECOBI – CONACYT</a:t>
            </a:r>
          </a:p>
          <a:p>
            <a:pPr algn="ctr"/>
            <a:r>
              <a:rPr lang="es-MX" sz="1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(</a:t>
            </a:r>
            <a:r>
              <a:rPr lang="es-MX" sz="1600" b="1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minisis</a:t>
            </a:r>
            <a:r>
              <a:rPr lang="es-MX" sz="1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40" name="Imagen 39">
            <a:extLst>
              <a:ext uri="{FF2B5EF4-FFF2-40B4-BE49-F238E27FC236}">
                <a16:creationId xmlns:a16="http://schemas.microsoft.com/office/drawing/2014/main" id="{AFCA0E00-C44E-4EB3-BA37-A998C917409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860" y="5361506"/>
            <a:ext cx="1320587" cy="134289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52C5CB1-D664-4F4B-9638-C5D353DC5E07}"/>
              </a:ext>
            </a:extLst>
          </p:cNvPr>
          <p:cNvSpPr txBox="1"/>
          <p:nvPr/>
        </p:nvSpPr>
        <p:spPr>
          <a:xfrm>
            <a:off x="446224" y="3830811"/>
            <a:ext cx="6362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1975-1997</a:t>
            </a:r>
            <a:r>
              <a:rPr lang="es-MX" sz="2800" b="1" dirty="0"/>
              <a:t>: 22 años – Índices impresos</a:t>
            </a:r>
            <a:endParaRPr lang="es-MX" b="1" dirty="0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E2BF3324-D2FB-4B5A-A448-D7B3EB2BD9C8}"/>
              </a:ext>
            </a:extLst>
          </p:cNvPr>
          <p:cNvSpPr txBox="1"/>
          <p:nvPr/>
        </p:nvSpPr>
        <p:spPr>
          <a:xfrm>
            <a:off x="446224" y="4435132"/>
            <a:ext cx="1885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1986-1993</a:t>
            </a:r>
            <a:r>
              <a:rPr lang="es-MX" sz="2800" b="1" dirty="0"/>
              <a:t>:</a:t>
            </a:r>
            <a:endParaRPr lang="es-MX" b="1" dirty="0"/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AFF390E0-AAA8-4A45-9A3B-5F2BDDEC2E61}"/>
              </a:ext>
            </a:extLst>
          </p:cNvPr>
          <p:cNvSpPr txBox="1"/>
          <p:nvPr/>
        </p:nvSpPr>
        <p:spPr>
          <a:xfrm>
            <a:off x="446224" y="5361506"/>
            <a:ext cx="1885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1989-1994</a:t>
            </a:r>
            <a:r>
              <a:rPr lang="es-MX" sz="2800" b="1" dirty="0"/>
              <a:t>:</a:t>
            </a:r>
            <a:endParaRPr lang="es-MX" b="1" dirty="0"/>
          </a:p>
        </p:txBody>
      </p:sp>
      <p:pic>
        <p:nvPicPr>
          <p:cNvPr id="43" name="Imagen 42">
            <a:extLst>
              <a:ext uri="{FF2B5EF4-FFF2-40B4-BE49-F238E27FC236}">
                <a16:creationId xmlns:a16="http://schemas.microsoft.com/office/drawing/2014/main" id="{5890B117-AD95-4B18-BC25-0F0B5D0C55B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06860" y="5249817"/>
            <a:ext cx="1442055" cy="1604379"/>
          </a:xfrm>
          <a:prstGeom prst="rect">
            <a:avLst/>
          </a:prstGeom>
        </p:spPr>
      </p:pic>
      <p:sp>
        <p:nvSpPr>
          <p:cNvPr id="44" name="CuadroTexto 43">
            <a:extLst>
              <a:ext uri="{FF2B5EF4-FFF2-40B4-BE49-F238E27FC236}">
                <a16:creationId xmlns:a16="http://schemas.microsoft.com/office/drawing/2014/main" id="{A18F1AE3-BDC6-4DAA-B53C-825A161905E7}"/>
              </a:ext>
            </a:extLst>
          </p:cNvPr>
          <p:cNvSpPr txBox="1"/>
          <p:nvPr/>
        </p:nvSpPr>
        <p:spPr>
          <a:xfrm>
            <a:off x="7256876" y="5185360"/>
            <a:ext cx="1885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2003-2010</a:t>
            </a:r>
            <a:r>
              <a:rPr lang="es-MX" sz="2800" b="1" dirty="0"/>
              <a:t>:</a:t>
            </a:r>
            <a:endParaRPr lang="es-MX" b="1" dirty="0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9A8C1051-068C-4DCF-84DE-C78182612E4E}"/>
              </a:ext>
            </a:extLst>
          </p:cNvPr>
          <p:cNvSpPr txBox="1"/>
          <p:nvPr/>
        </p:nvSpPr>
        <p:spPr>
          <a:xfrm>
            <a:off x="6439006" y="3834724"/>
            <a:ext cx="5998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1997-2021</a:t>
            </a:r>
            <a:r>
              <a:rPr lang="es-MX" sz="2800" b="1" dirty="0"/>
              <a:t>: 24 años – Internet (Aleph)</a:t>
            </a:r>
            <a:endParaRPr lang="es-MX" b="1" dirty="0"/>
          </a:p>
        </p:txBody>
      </p:sp>
      <p:pic>
        <p:nvPicPr>
          <p:cNvPr id="46" name="Picture 4" descr="http://4.bp.blogspot.com/-JOqxgp-ZWe0/U3BtyEQlEiI/AAAAAAAAOfg/Doq6Q2MwIKA/s1600/google-logo-874x288.png">
            <a:extLst>
              <a:ext uri="{FF2B5EF4-FFF2-40B4-BE49-F238E27FC236}">
                <a16:creationId xmlns:a16="http://schemas.microsoft.com/office/drawing/2014/main" id="{945D4D3F-386B-455B-A86E-7AB964C8C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49864">
            <a:off x="7441826" y="1335464"/>
            <a:ext cx="3556608" cy="134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B6653295-97BF-4C5D-A06C-2ACEF8822D52}"/>
              </a:ext>
            </a:extLst>
          </p:cNvPr>
          <p:cNvSpPr/>
          <p:nvPr/>
        </p:nvSpPr>
        <p:spPr>
          <a:xfrm>
            <a:off x="6439006" y="3665745"/>
            <a:ext cx="5743795" cy="928874"/>
          </a:xfrm>
          <a:prstGeom prst="roundRect">
            <a:avLst/>
          </a:prstGeom>
          <a:solidFill>
            <a:srgbClr val="C00000">
              <a:alpha val="34902"/>
            </a:srgbClr>
          </a:solidFill>
          <a:ln>
            <a:solidFill>
              <a:srgbClr val="C00000">
                <a:alpha val="2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7226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7 L 0.12812 0.01968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06" y="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8" grpId="0"/>
      <p:bldP spid="39" grpId="0" animBg="1"/>
      <p:bldP spid="11" grpId="0"/>
      <p:bldP spid="41" grpId="0"/>
      <p:bldP spid="42" grpId="0"/>
      <p:bldP spid="44" grpId="0"/>
      <p:bldP spid="45" grpId="0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88C05C5-2A14-405F-88BC-B2ED1CFBE5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048" t="64620" r="43465" b="14327"/>
          <a:stretch/>
        </p:blipFill>
        <p:spPr>
          <a:xfrm>
            <a:off x="2142067" y="673655"/>
            <a:ext cx="1718213" cy="150867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C0A857C-A9FF-47B3-B816-28B0A2679C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30" t="78188" r="45241" b="11754"/>
          <a:stretch/>
        </p:blipFill>
        <p:spPr>
          <a:xfrm>
            <a:off x="5038584" y="809408"/>
            <a:ext cx="2506380" cy="137292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231667A-C540-40FA-8568-07F35E57EA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98" t="11053" r="75241" b="71521"/>
          <a:stretch/>
        </p:blipFill>
        <p:spPr>
          <a:xfrm>
            <a:off x="8471768" y="801281"/>
            <a:ext cx="2865630" cy="137292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D382AAE-64DC-4E25-A6B5-B399F32ADFCD}"/>
              </a:ext>
            </a:extLst>
          </p:cNvPr>
          <p:cNvSpPr txBox="1"/>
          <p:nvPr/>
        </p:nvSpPr>
        <p:spPr>
          <a:xfrm>
            <a:off x="4216939" y="1133793"/>
            <a:ext cx="414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400" b="1" dirty="0"/>
              <a:t>+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F3E2890-3978-4BA0-9424-6BBEF2181EEE}"/>
              </a:ext>
            </a:extLst>
          </p:cNvPr>
          <p:cNvSpPr txBox="1"/>
          <p:nvPr/>
        </p:nvSpPr>
        <p:spPr>
          <a:xfrm>
            <a:off x="7727837" y="1223653"/>
            <a:ext cx="4482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 dirty="0"/>
              <a:t>=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4F440D3-ED0B-4CE4-84D0-D6320A70EDFA}"/>
              </a:ext>
            </a:extLst>
          </p:cNvPr>
          <p:cNvSpPr txBox="1"/>
          <p:nvPr/>
        </p:nvSpPr>
        <p:spPr>
          <a:xfrm>
            <a:off x="2541702" y="2787316"/>
            <a:ext cx="1407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501,459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A4C6E71-D02F-45F0-836B-4EF9AEF970B8}"/>
              </a:ext>
            </a:extLst>
          </p:cNvPr>
          <p:cNvSpPr txBox="1"/>
          <p:nvPr/>
        </p:nvSpPr>
        <p:spPr>
          <a:xfrm>
            <a:off x="19464" y="2811379"/>
            <a:ext cx="2025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bg1">
                    <a:lumMod val="65000"/>
                  </a:schemeClr>
                </a:solidFill>
              </a:rPr>
              <a:t>documentos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6C143BD-D8D4-4840-998A-912A0067FFA2}"/>
              </a:ext>
            </a:extLst>
          </p:cNvPr>
          <p:cNvSpPr txBox="1"/>
          <p:nvPr/>
        </p:nvSpPr>
        <p:spPr>
          <a:xfrm>
            <a:off x="5482324" y="2783306"/>
            <a:ext cx="1519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437,902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4618962-7465-41E4-9690-4BAE7ADAA5C0}"/>
              </a:ext>
            </a:extLst>
          </p:cNvPr>
          <p:cNvSpPr txBox="1"/>
          <p:nvPr/>
        </p:nvSpPr>
        <p:spPr>
          <a:xfrm>
            <a:off x="9144588" y="2775286"/>
            <a:ext cx="1519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/>
              <a:t>939,361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CFF41AB-A0CC-4CA0-A3F6-8F33D312D72F}"/>
              </a:ext>
            </a:extLst>
          </p:cNvPr>
          <p:cNvSpPr txBox="1"/>
          <p:nvPr/>
        </p:nvSpPr>
        <p:spPr>
          <a:xfrm>
            <a:off x="633075" y="3818020"/>
            <a:ext cx="1670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bg1">
                    <a:lumMod val="65000"/>
                  </a:schemeClr>
                </a:solidFill>
              </a:rPr>
              <a:t>revistas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3A6AEC7-8AB3-4C80-B28B-095DAA93836B}"/>
              </a:ext>
            </a:extLst>
          </p:cNvPr>
          <p:cNvSpPr txBox="1"/>
          <p:nvPr/>
        </p:nvSpPr>
        <p:spPr>
          <a:xfrm>
            <a:off x="2809244" y="3818020"/>
            <a:ext cx="1407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2,380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1C5D6E2-D9F4-47F4-A99E-AAC493935C3F}"/>
              </a:ext>
            </a:extLst>
          </p:cNvPr>
          <p:cNvSpPr txBox="1"/>
          <p:nvPr/>
        </p:nvSpPr>
        <p:spPr>
          <a:xfrm>
            <a:off x="5749866" y="3814010"/>
            <a:ext cx="1519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1,887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0FDDC7C-455F-4C76-B78D-B1A7EC58799F}"/>
              </a:ext>
            </a:extLst>
          </p:cNvPr>
          <p:cNvSpPr txBox="1"/>
          <p:nvPr/>
        </p:nvSpPr>
        <p:spPr>
          <a:xfrm>
            <a:off x="9421185" y="3789946"/>
            <a:ext cx="1519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/>
              <a:t>4,267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0B8F95D-4530-4898-A2C6-D5CDFC92B151}"/>
              </a:ext>
            </a:extLst>
          </p:cNvPr>
          <p:cNvSpPr txBox="1"/>
          <p:nvPr/>
        </p:nvSpPr>
        <p:spPr>
          <a:xfrm>
            <a:off x="124771" y="4848724"/>
            <a:ext cx="241693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bg1">
                    <a:lumMod val="65000"/>
                  </a:schemeClr>
                </a:solidFill>
              </a:rPr>
              <a:t>Revistas</a:t>
            </a:r>
          </a:p>
          <a:p>
            <a:r>
              <a:rPr lang="es-MX" sz="2800" b="1" dirty="0">
                <a:solidFill>
                  <a:schemeClr val="bg1">
                    <a:lumMod val="65000"/>
                  </a:schemeClr>
                </a:solidFill>
              </a:rPr>
              <a:t>actuales</a:t>
            </a:r>
          </a:p>
          <a:p>
            <a:r>
              <a:rPr lang="es-MX" sz="2800" b="1" dirty="0">
                <a:solidFill>
                  <a:schemeClr val="bg1">
                    <a:lumMod val="65000"/>
                  </a:schemeClr>
                </a:solidFill>
              </a:rPr>
              <a:t>     y</a:t>
            </a:r>
          </a:p>
          <a:p>
            <a:r>
              <a:rPr lang="es-MX" sz="2800" b="1" dirty="0">
                <a:solidFill>
                  <a:srgbClr val="FF0000"/>
                </a:solidFill>
              </a:rPr>
              <a:t>¡actualizadas!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73BD387-A0FF-435C-B7D6-4F8EEEB7ECFB}"/>
              </a:ext>
            </a:extLst>
          </p:cNvPr>
          <p:cNvSpPr txBox="1"/>
          <p:nvPr/>
        </p:nvSpPr>
        <p:spPr>
          <a:xfrm>
            <a:off x="377505" y="809408"/>
            <a:ext cx="11325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desde 2018:</a:t>
            </a:r>
          </a:p>
          <a:p>
            <a:r>
              <a:rPr lang="es-MX" dirty="0"/>
              <a:t>CLA: 485</a:t>
            </a:r>
          </a:p>
          <a:p>
            <a:r>
              <a:rPr lang="es-MX" dirty="0"/>
              <a:t>PER: 232</a:t>
            </a:r>
          </a:p>
          <a:p>
            <a:r>
              <a:rPr lang="es-MX" dirty="0"/>
              <a:t>Total: 717</a:t>
            </a:r>
          </a:p>
          <a:p>
            <a:endParaRPr lang="es-MX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B9955D0-B6E2-46C7-BE80-6575D628A7A7}"/>
              </a:ext>
            </a:extLst>
          </p:cNvPr>
          <p:cNvSpPr txBox="1"/>
          <p:nvPr/>
        </p:nvSpPr>
        <p:spPr>
          <a:xfrm>
            <a:off x="2849371" y="5200987"/>
            <a:ext cx="1407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>
                <a:solidFill>
                  <a:srgbClr val="FF0000"/>
                </a:solidFill>
              </a:rPr>
              <a:t>485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407ADB8-C0AA-402E-9FA1-158BAB011A86}"/>
              </a:ext>
            </a:extLst>
          </p:cNvPr>
          <p:cNvSpPr txBox="1"/>
          <p:nvPr/>
        </p:nvSpPr>
        <p:spPr>
          <a:xfrm>
            <a:off x="5789993" y="5196977"/>
            <a:ext cx="1519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>
                <a:solidFill>
                  <a:srgbClr val="FF0000"/>
                </a:solidFill>
              </a:rPr>
              <a:t>232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9CE9B7F-0D4A-45D7-B7D1-124A0F647730}"/>
              </a:ext>
            </a:extLst>
          </p:cNvPr>
          <p:cNvSpPr txBox="1"/>
          <p:nvPr/>
        </p:nvSpPr>
        <p:spPr>
          <a:xfrm>
            <a:off x="9545202" y="5196977"/>
            <a:ext cx="1519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>
                <a:solidFill>
                  <a:srgbClr val="FF0000"/>
                </a:solidFill>
              </a:rPr>
              <a:t>717</a:t>
            </a:r>
          </a:p>
        </p:txBody>
      </p:sp>
    </p:spTree>
    <p:extLst>
      <p:ext uri="{BB962C8B-B14F-4D97-AF65-F5344CB8AC3E}">
        <p14:creationId xmlns:p14="http://schemas.microsoft.com/office/powerpoint/2010/main" val="67779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2746" t="14008" r="14706" b="3885"/>
          <a:stretch>
            <a:fillRect/>
          </a:stretch>
        </p:blipFill>
        <p:spPr>
          <a:xfrm>
            <a:off x="5996763" y="1310245"/>
            <a:ext cx="5971978" cy="5408086"/>
          </a:xfrm>
        </p:spPr>
      </p:pic>
      <p:grpSp>
        <p:nvGrpSpPr>
          <p:cNvPr id="5" name="Grupo 8">
            <a:extLst>
              <a:ext uri="{FF2B5EF4-FFF2-40B4-BE49-F238E27FC236}">
                <a16:creationId xmlns:a16="http://schemas.microsoft.com/office/drawing/2014/main" id="{EAA10E78-DCEF-4806-AD69-83AD5634B8F9}"/>
              </a:ext>
            </a:extLst>
          </p:cNvPr>
          <p:cNvGrpSpPr/>
          <p:nvPr/>
        </p:nvGrpSpPr>
        <p:grpSpPr>
          <a:xfrm>
            <a:off x="7368436" y="0"/>
            <a:ext cx="2427556" cy="1185421"/>
            <a:chOff x="4828050" y="-1658965"/>
            <a:chExt cx="3778833" cy="1652336"/>
          </a:xfrm>
        </p:grpSpPr>
        <p:sp>
          <p:nvSpPr>
            <p:cNvPr id="6" name="Rectángulo 9">
              <a:extLst>
                <a:ext uri="{FF2B5EF4-FFF2-40B4-BE49-F238E27FC236}">
                  <a16:creationId xmlns:a16="http://schemas.microsoft.com/office/drawing/2014/main" id="{A4A03E5B-356F-4A88-A036-A967A57DCD8D}"/>
                </a:ext>
              </a:extLst>
            </p:cNvPr>
            <p:cNvSpPr/>
            <p:nvPr/>
          </p:nvSpPr>
          <p:spPr>
            <a:xfrm>
              <a:off x="4828050" y="-1658965"/>
              <a:ext cx="3778833" cy="1652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7" name="Imagen 10">
              <a:extLst>
                <a:ext uri="{FF2B5EF4-FFF2-40B4-BE49-F238E27FC236}">
                  <a16:creationId xmlns:a16="http://schemas.microsoft.com/office/drawing/2014/main" id="{5A978972-0BE6-4FA7-94F2-AAB8199C6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3498" y="-1378067"/>
              <a:ext cx="2927459" cy="1246012"/>
            </a:xfrm>
            <a:prstGeom prst="rect">
              <a:avLst/>
            </a:prstGeom>
          </p:spPr>
        </p:pic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82A4D386-E07A-4FFF-A193-DF1F1C777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23547" r="23546" b="8527"/>
          <a:stretch>
            <a:fillRect/>
          </a:stretch>
        </p:blipFill>
        <p:spPr bwMode="auto">
          <a:xfrm>
            <a:off x="223259" y="1245477"/>
            <a:ext cx="5514393" cy="5362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3 CuadroTexto">
            <a:extLst>
              <a:ext uri="{FF2B5EF4-FFF2-40B4-BE49-F238E27FC236}">
                <a16:creationId xmlns:a16="http://schemas.microsoft.com/office/drawing/2014/main" id="{2C2EC283-A8BF-4C11-BD1E-724D2BE87B52}"/>
              </a:ext>
            </a:extLst>
          </p:cNvPr>
          <p:cNvSpPr txBox="1"/>
          <p:nvPr/>
        </p:nvSpPr>
        <p:spPr>
          <a:xfrm>
            <a:off x="387668" y="349796"/>
            <a:ext cx="2427556" cy="58477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solidFill>
                  <a:srgbClr val="FFC000"/>
                </a:solidFill>
              </a:rPr>
              <a:t>2009-2013</a:t>
            </a:r>
          </a:p>
        </p:txBody>
      </p:sp>
    </p:spTree>
    <p:extLst>
      <p:ext uri="{BB962C8B-B14F-4D97-AF65-F5344CB8AC3E}">
        <p14:creationId xmlns:p14="http://schemas.microsoft.com/office/powerpoint/2010/main" val="542129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/>
          <a:srcRect l="11202" t="3475" r="3935" b="9996"/>
          <a:stretch/>
        </p:blipFill>
        <p:spPr>
          <a:xfrm>
            <a:off x="0" y="0"/>
            <a:ext cx="118549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93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print"/>
          <a:srcRect l="29583" r="23472" b="2105"/>
          <a:stretch/>
        </p:blipFill>
        <p:spPr>
          <a:xfrm>
            <a:off x="0" y="0"/>
            <a:ext cx="7382376" cy="671362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print"/>
          <a:srcRect l="49722" t="6802" r="9861" b="5335"/>
          <a:stretch/>
        </p:blipFill>
        <p:spPr>
          <a:xfrm>
            <a:off x="7382376" y="0"/>
            <a:ext cx="49156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3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1865</TotalTime>
  <Words>808</Words>
  <Application>Microsoft Office PowerPoint</Application>
  <PresentationFormat>Panorámica</PresentationFormat>
  <Paragraphs>227</Paragraphs>
  <Slides>44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50" baseType="lpstr">
      <vt:lpstr>Arial</vt:lpstr>
      <vt:lpstr>Arial Rounded MT Bold</vt:lpstr>
      <vt:lpstr>Calibri</vt:lpstr>
      <vt:lpstr>Calibri Light</vt:lpstr>
      <vt:lpstr>Courier New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asp</dc:creator>
  <cp:lastModifiedBy>asp</cp:lastModifiedBy>
  <cp:revision>65</cp:revision>
  <cp:lastPrinted>2021-04-09T02:01:09Z</cp:lastPrinted>
  <dcterms:created xsi:type="dcterms:W3CDTF">2021-04-06T02:03:53Z</dcterms:created>
  <dcterms:modified xsi:type="dcterms:W3CDTF">2021-04-16T06:10:10Z</dcterms:modified>
</cp:coreProperties>
</file>